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4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85" r:id="rId10"/>
    <p:sldId id="264" r:id="rId11"/>
    <p:sldId id="265" r:id="rId12"/>
    <p:sldId id="272" r:id="rId13"/>
    <p:sldId id="273" r:id="rId14"/>
    <p:sldId id="274" r:id="rId15"/>
    <p:sldId id="275" r:id="rId16"/>
    <p:sldId id="276" r:id="rId17"/>
    <p:sldId id="286" r:id="rId18"/>
    <p:sldId id="268" r:id="rId19"/>
    <p:sldId id="267" r:id="rId20"/>
    <p:sldId id="269" r:id="rId21"/>
    <p:sldId id="270" r:id="rId22"/>
    <p:sldId id="271" r:id="rId23"/>
    <p:sldId id="287" r:id="rId24"/>
    <p:sldId id="278" r:id="rId25"/>
    <p:sldId id="279" r:id="rId26"/>
    <p:sldId id="280" r:id="rId27"/>
    <p:sldId id="288" r:id="rId28"/>
    <p:sldId id="281" r:id="rId29"/>
    <p:sldId id="282" r:id="rId30"/>
    <p:sldId id="283" r:id="rId31"/>
    <p:sldId id="289" r:id="rId32"/>
    <p:sldId id="291" r:id="rId33"/>
    <p:sldId id="293" r:id="rId34"/>
    <p:sldId id="292" r:id="rId35"/>
    <p:sldId id="294" r:id="rId36"/>
    <p:sldId id="295" r:id="rId37"/>
    <p:sldId id="301" r:id="rId38"/>
    <p:sldId id="297" r:id="rId39"/>
    <p:sldId id="300" r:id="rId40"/>
    <p:sldId id="303" r:id="rId41"/>
    <p:sldId id="299" r:id="rId42"/>
    <p:sldId id="284" r:id="rId43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45" roundtripDataSignature="AMtx7mhqPt/uV4Lmp9OLQ3BfV/fKJvuV5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Estilo medio 2 - Énfasis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customschemas.google.com/relationships/presentationmetadata" Target="meta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a8b485b1f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3" name="Google Shape;163;ga8b485b1ff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  <p:sp>
        <p:nvSpPr>
          <p:cNvPr id="164" name="Google Shape;164;ga8b485b1ff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a8b485b1ff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1" name="Google Shape;171;ga8b485b1ff_0_10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72" name="Google Shape;172;ga8b485b1ff_0_10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a8b485b1ff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9" name="Google Shape;239;ga8b485b1ff_0_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240" name="Google Shape;240;ga8b485b1ff_0_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a8b485b1ff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8" name="Google Shape;248;ga8b485b1ff_0_18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249" name="Google Shape;249;ga8b485b1ff_0_18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a8b485b1ff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5" name="Google Shape;255;ga8b485b1ff_0_20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256" name="Google Shape;256;ga8b485b1ff_0_20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a8b485b1ff_0_2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3" name="Google Shape;263;ga8b485b1ff_0_2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264" name="Google Shape;264;ga8b485b1ff_0_2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a8b485b1ff_0_2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1" name="Google Shape;271;ga8b485b1ff_0_2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272" name="Google Shape;272;ga8b485b1ff_0_2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ad1a4756b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gad1a4756b6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280" name="Google Shape;280;gad1a4756b6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911930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a8b485b1ff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5" name="Google Shape;195;ga8b485b1ff_0_17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96" name="Google Shape;196;ga8b485b1ff_0_17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866695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a8b485b1ff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7" name="Google Shape;187;ga8b485b1ff_0_1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88" name="Google Shape;188;ga8b485b1ff_0_1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241009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a8b485b1ff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2" name="Google Shape;92;ga8b485b1ff_0_25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93" name="Google Shape;93;ga8b485b1ff_0_25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a8b485b1ff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a8b485b1ff_0_1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202" name="Google Shape;202;ga8b485b1ff_0_1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9541052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a8b485b1ff_0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3" name="Google Shape;213;ga8b485b1ff_0_1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214" name="Google Shape;214;ga8b485b1ff_0_13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7882221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a8b485b1ff_0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7" name="Google Shape;227;ga8b485b1ff_0_15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228" name="Google Shape;228;ga8b485b1ff_0_15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22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2309359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a8b485b1ff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5" name="Google Shape;195;ga8b485b1ff_0_17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96" name="Google Shape;196;ga8b485b1ff_0_17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23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5089207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a8b485b1ff_0_2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5" name="Google Shape;285;ga8b485b1ff_0_26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286" name="Google Shape;286;ga8b485b1ff_0_26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24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a8b485b1ff_0_2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6" name="Google Shape;296;ga8b485b1ff_0_2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297" name="Google Shape;297;ga8b485b1ff_0_24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25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a8b485b1ff_0_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8" name="Google Shape;308;ga8b485b1ff_0_27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309" name="Google Shape;309;ga8b485b1ff_0_27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26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a8b485b1ff_0_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8" name="Google Shape;318;ga8b485b1ff_0_29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319" name="Google Shape;319;ga8b485b1ff_0_29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27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6865779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a8b485b1ff_0_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8" name="Google Shape;318;ga8b485b1ff_0_29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319" name="Google Shape;319;ga8b485b1ff_0_29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28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a8b485b1ff_0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6" name="Google Shape;326;ga8b485b1ff_0_30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327" name="Google Shape;327;ga8b485b1ff_0_30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29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a1eac15f37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" name="Google Shape;98;ga1eac15f37_0_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99" name="Google Shape;99;ga1eac15f37_0_4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3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a231b88e58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6" name="Google Shape;336;ga231b88e58_0_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337" name="Google Shape;337;ga231b88e58_0_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30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a231b88e58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6" name="Google Shape;336;ga231b88e58_0_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337" name="Google Shape;337;ga231b88e58_0_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31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6422282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a231b88e58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6" name="Google Shape;336;ga231b88e58_0_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337" name="Google Shape;337;ga231b88e58_0_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32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0725012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a231b88e58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6" name="Google Shape;336;ga231b88e58_0_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337" name="Google Shape;337;ga231b88e58_0_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33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9289488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a231b88e58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6" name="Google Shape;336;ga231b88e58_0_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337" name="Google Shape;337;ga231b88e58_0_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34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4471567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a231b88e58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6" name="Google Shape;336;ga231b88e58_0_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337" name="Google Shape;337;ga231b88e58_0_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35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0524745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a231b88e58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6" name="Google Shape;336;ga231b88e58_0_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337" name="Google Shape;337;ga231b88e58_0_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36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1680916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a231b88e58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6" name="Google Shape;336;ga231b88e58_0_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337" name="Google Shape;337;ga231b88e58_0_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37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2121257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a231b88e58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6" name="Google Shape;336;ga231b88e58_0_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337" name="Google Shape;337;ga231b88e58_0_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38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3451958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a231b88e58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6" name="Google Shape;336;ga231b88e58_0_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337" name="Google Shape;337;ga231b88e58_0_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39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760170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a8b485b1ff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6" name="Google Shape;106;ga8b485b1ff_0_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07" name="Google Shape;107;ga8b485b1ff_0_3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4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a231b88e58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6" name="Google Shape;336;ga231b88e58_0_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337" name="Google Shape;337;ga231b88e58_0_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40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5332442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a231b88e58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6" name="Google Shape;336;ga231b88e58_0_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337" name="Google Shape;337;ga231b88e58_0_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41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3481475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a2c25b0cc8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4" name="Google Shape;344;ga2c25b0cc8_0_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345" name="Google Shape;345;ga2c25b0cc8_0_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42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a8b485b1ff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" name="Google Shape;114;ga8b485b1ff_0_6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15" name="Google Shape;115;ga8b485b1ff_0_6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a8b485b1ff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5" name="Google Shape;135;ga8b485b1ff_0_5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36" name="Google Shape;136;ga8b485b1ff_0_5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a8b485b1ff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1" name="Google Shape;141;ga8b485b1ff_0_8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42" name="Google Shape;142;ga8b485b1ff_0_8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a8b485b1ff_0_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0" name="Google Shape;150;ga8b485b1ff_0_2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51" name="Google Shape;151;ga8b485b1ff_0_2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a8b485b1ff_0_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0" name="Google Shape;150;ga8b485b1ff_0_2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51" name="Google Shape;151;ga8b485b1ff_0_2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266571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" name="Google Shape;18;p12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" name="Google Shape;19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2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2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3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13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5" name="Google Shape;25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1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" name="Google Shape;31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5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15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1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1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1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1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Google Shape;68;p2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"/>
          <p:cNvSpPr txBox="1">
            <a:spLocks noGrp="1"/>
          </p:cNvSpPr>
          <p:nvPr>
            <p:ph type="title"/>
          </p:nvPr>
        </p:nvSpPr>
        <p:spPr>
          <a:xfrm>
            <a:off x="2276518" y="2330166"/>
            <a:ext cx="7638964" cy="21976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 dirty="0">
                <a:solidFill>
                  <a:srgbClr val="FF0000"/>
                </a:solidFill>
              </a:rPr>
              <a:t>Machine Learning – Series </a:t>
            </a:r>
            <a:r>
              <a:rPr lang="en-GB" dirty="0" err="1">
                <a:solidFill>
                  <a:srgbClr val="FF0000"/>
                </a:solidFill>
              </a:rPr>
              <a:t>Temporales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a8b485b1ff_0_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 dirty="0" err="1">
                <a:solidFill>
                  <a:srgbClr val="FF0000"/>
                </a:solidFill>
              </a:rPr>
              <a:t>Componentes</a:t>
            </a:r>
            <a:r>
              <a:rPr lang="en-GB" dirty="0">
                <a:solidFill>
                  <a:srgbClr val="FF0000"/>
                </a:solidFill>
              </a:rPr>
              <a:t> de una Serie Temporal</a:t>
            </a:r>
            <a:endParaRPr dirty="0"/>
          </a:p>
        </p:txBody>
      </p:sp>
      <p:sp>
        <p:nvSpPr>
          <p:cNvPr id="167" name="Google Shape;167;ga8b485b1ff_0_0"/>
          <p:cNvSpPr txBox="1"/>
          <p:nvPr/>
        </p:nvSpPr>
        <p:spPr>
          <a:xfrm>
            <a:off x="838200" y="1690825"/>
            <a:ext cx="4178700" cy="47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GB" sz="1800" b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Tendencia</a:t>
            </a:r>
            <a:r>
              <a:rPr lang="en-GB" sz="18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(Trend)</a:t>
            </a:r>
            <a:r>
              <a:rPr lang="en-GB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cambio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a largo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plazo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relación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al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nivel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medio, o el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cambio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a largo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plazo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de la media.</a:t>
            </a:r>
            <a:endParaRPr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GB" sz="1800" b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Estacionalidad</a:t>
            </a:r>
            <a:r>
              <a:rPr lang="en-GB" sz="18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(Seasonality)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las series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presentan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cierta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periodicidad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mensual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anual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…). Por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ejemplo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el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paro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suele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aumentar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invierno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y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disminuir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verano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3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3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r>
              <a:rPr lang="en-GB" sz="18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Random/Residuals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si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eliminamos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los dos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componentes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anteriores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nos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queda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la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componente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aleatoria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 Se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pretende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estudiar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qué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tipo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comportamiento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aleatorio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presentan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estos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residuos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3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7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7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lang="es-ES" sz="17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s-ES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Variaciones cíclicas: </a:t>
            </a:r>
            <a:r>
              <a:rPr lang="es-ES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fluctuaciones producidas a lo largo de una larga tendencia. Son patrones que se repiten a gran escala, como las recesiones y los crecimientos de la economía. Son poco frecuentes.</a:t>
            </a:r>
            <a:endParaRPr sz="17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3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" name="Google Shape;168;ga8b485b1ff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00775" y="1643800"/>
            <a:ext cx="5104522" cy="48182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a8b485b1ff_0_101"/>
          <p:cNvSpPr txBox="1">
            <a:spLocks noGrp="1"/>
          </p:cNvSpPr>
          <p:nvPr>
            <p:ph type="title"/>
          </p:nvPr>
        </p:nvSpPr>
        <p:spPr>
          <a:xfrm>
            <a:off x="623875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 dirty="0" err="1">
                <a:solidFill>
                  <a:srgbClr val="FF0000"/>
                </a:solidFill>
              </a:rPr>
              <a:t>Descomposiciones</a:t>
            </a:r>
            <a:r>
              <a:rPr lang="en-GB" dirty="0">
                <a:solidFill>
                  <a:srgbClr val="FF0000"/>
                </a:solidFill>
              </a:rPr>
              <a:t> </a:t>
            </a:r>
            <a:r>
              <a:rPr lang="en-GB" dirty="0" err="1">
                <a:solidFill>
                  <a:srgbClr val="FF0000"/>
                </a:solidFill>
              </a:rPr>
              <a:t>Aditiva</a:t>
            </a:r>
            <a:r>
              <a:rPr lang="en-GB" dirty="0">
                <a:solidFill>
                  <a:srgbClr val="FF0000"/>
                </a:solidFill>
              </a:rPr>
              <a:t> y </a:t>
            </a:r>
            <a:r>
              <a:rPr lang="en-GB" dirty="0" err="1">
                <a:solidFill>
                  <a:srgbClr val="FF0000"/>
                </a:solidFill>
              </a:rPr>
              <a:t>Multiplicativa</a:t>
            </a:r>
            <a:endParaRPr dirty="0"/>
          </a:p>
        </p:txBody>
      </p:sp>
      <p:sp>
        <p:nvSpPr>
          <p:cNvPr id="175" name="Google Shape;175;ga8b485b1ff_0_101"/>
          <p:cNvSpPr txBox="1"/>
          <p:nvPr/>
        </p:nvSpPr>
        <p:spPr>
          <a:xfrm>
            <a:off x="623874" y="1690825"/>
            <a:ext cx="3574902" cy="22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GB" sz="1500" b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Tendecncia</a:t>
            </a:r>
            <a:r>
              <a:rPr lang="en-GB" sz="15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(Trend)</a:t>
            </a:r>
            <a:r>
              <a:rPr lang="en-GB" sz="15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T(t)</a:t>
            </a:r>
            <a:endParaRPr sz="15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GB" sz="1500" b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Estacionalidad</a:t>
            </a:r>
            <a:r>
              <a:rPr lang="en-GB" sz="15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(Seasonality)</a:t>
            </a:r>
            <a:r>
              <a:rPr lang="en-GB" sz="15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S(t)</a:t>
            </a:r>
            <a:endParaRPr sz="15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GB" sz="1500" b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Variaciones</a:t>
            </a:r>
            <a:r>
              <a:rPr lang="en-GB" sz="15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500" b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cíclicas</a:t>
            </a:r>
            <a:r>
              <a:rPr lang="en-GB" sz="15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(Cyclic variation)</a:t>
            </a:r>
            <a:r>
              <a:rPr lang="en-GB" sz="15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c(t)</a:t>
            </a:r>
            <a:endParaRPr sz="15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GB" sz="1500" b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Residuos</a:t>
            </a:r>
            <a:r>
              <a:rPr lang="en-GB" sz="15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(Residuals)</a:t>
            </a:r>
            <a:r>
              <a:rPr lang="en-GB" sz="15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e(t)</a:t>
            </a:r>
            <a:endParaRPr sz="13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6" name="Google Shape;176;ga8b485b1ff_0_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6126" y="2836825"/>
            <a:ext cx="6870299" cy="3440952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ga8b485b1ff_0_101"/>
          <p:cNvSpPr txBox="1"/>
          <p:nvPr/>
        </p:nvSpPr>
        <p:spPr>
          <a:xfrm>
            <a:off x="3944026" y="2090850"/>
            <a:ext cx="30876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GB" sz="15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Additive decompose</a:t>
            </a:r>
            <a:endParaRPr sz="15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Y(t) = T(t) + S(t) + c(t) + e(t)</a:t>
            </a:r>
            <a:endParaRPr sz="13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ga8b485b1ff_0_101"/>
          <p:cNvSpPr txBox="1"/>
          <p:nvPr/>
        </p:nvSpPr>
        <p:spPr>
          <a:xfrm>
            <a:off x="7256176" y="2090850"/>
            <a:ext cx="3087600" cy="7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r>
              <a:rPr lang="en-GB" sz="15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Multiplicative decompose</a:t>
            </a:r>
            <a:endParaRPr sz="15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Y(t) = T(t) * S(t) * c(t) * e(t)</a:t>
            </a:r>
            <a:endParaRPr sz="15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a8b485b1ff_0_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 dirty="0" err="1">
                <a:solidFill>
                  <a:srgbClr val="FF0000"/>
                </a:solidFill>
              </a:rPr>
              <a:t>Estacionariedad</a:t>
            </a:r>
            <a:endParaRPr dirty="0"/>
          </a:p>
        </p:txBody>
      </p:sp>
      <p:sp>
        <p:nvSpPr>
          <p:cNvPr id="243" name="Google Shape;243;ga8b485b1ff_0_12"/>
          <p:cNvSpPr txBox="1"/>
          <p:nvPr/>
        </p:nvSpPr>
        <p:spPr>
          <a:xfrm>
            <a:off x="906400" y="1608850"/>
            <a:ext cx="5289300" cy="45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SzPts val="1900"/>
            </a:pP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Una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serie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es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estacionaria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(stationary)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cuando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sus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propiedades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estadísticas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no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varían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con el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tiempo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7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7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Una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serie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NO es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estacionaria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cuando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su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tendencia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cambia con el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tiempo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su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varianza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o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presenta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estacionalidad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/seasonality (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patrones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periódicos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).</a:t>
            </a:r>
            <a:endParaRPr sz="17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7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GB" sz="17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¿Por </a:t>
            </a:r>
            <a:r>
              <a:rPr lang="en-GB" sz="1700" b="1" dirty="0" err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qué</a:t>
            </a:r>
            <a:r>
              <a:rPr lang="en-GB" sz="17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es </a:t>
            </a:r>
            <a:r>
              <a:rPr lang="en-GB" sz="1700" b="1" dirty="0" err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importante</a:t>
            </a:r>
            <a:r>
              <a:rPr lang="en-GB" sz="17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700" b="1" dirty="0" err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este</a:t>
            </a:r>
            <a:r>
              <a:rPr lang="en-GB" sz="17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700" b="1" dirty="0" err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concepto</a:t>
            </a:r>
            <a:r>
              <a:rPr lang="en-GB" sz="17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 sz="17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La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mayoría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modelos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trabajan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con series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estacionarias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 Hay que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convertirlas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para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poder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modelar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los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datos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Tendrán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una media,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varianza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y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autocorrelación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constantes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y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podremos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aplicar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la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mayoría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conceptos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estadísticos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7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4" name="Google Shape;244;ga8b485b1ff_0_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78225" y="1505300"/>
            <a:ext cx="5369700" cy="3532936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ga8b485b1ff_0_12"/>
          <p:cNvSpPr txBox="1"/>
          <p:nvPr/>
        </p:nvSpPr>
        <p:spPr>
          <a:xfrm>
            <a:off x="906400" y="5169140"/>
            <a:ext cx="10689000" cy="1439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SzPts val="1900"/>
            </a:pP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Las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técnicas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autoregresivas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son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modelos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lineales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que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dependen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instantes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anteriores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del Time Series.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Necesitamos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que las features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sean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independientes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y no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estén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correlacionadas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unas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con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otras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 Por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eso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quitamos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la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estacionariedad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para que no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exista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correlación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alta.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Las features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tienen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que ser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totalmente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independientes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  <a:r>
              <a:rPr lang="es-ES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Si hay presencia de tendencia positiva, la media y varianza muestral aumentarán y se subestimará a la media y varianza en periodos posteriores. Por tanto, si la media y la varianza no están bien definidas, tampoco lo serán las predicciones (no tanto).</a:t>
            </a:r>
            <a:endParaRPr sz="17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a8b485b1ff_0_184"/>
          <p:cNvSpPr txBox="1">
            <a:spLocks noGrp="1"/>
          </p:cNvSpPr>
          <p:nvPr>
            <p:ph type="title"/>
          </p:nvPr>
        </p:nvSpPr>
        <p:spPr>
          <a:xfrm>
            <a:off x="715347" y="365125"/>
            <a:ext cx="10761306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 sz="4300" dirty="0">
                <a:solidFill>
                  <a:srgbClr val="FF0000"/>
                </a:solidFill>
              </a:rPr>
              <a:t>¿</a:t>
            </a:r>
            <a:r>
              <a:rPr lang="en-GB" sz="4300" dirty="0" err="1">
                <a:solidFill>
                  <a:srgbClr val="FF0000"/>
                </a:solidFill>
              </a:rPr>
              <a:t>Cómo</a:t>
            </a:r>
            <a:r>
              <a:rPr lang="en-GB" sz="4300" dirty="0">
                <a:solidFill>
                  <a:srgbClr val="FF0000"/>
                </a:solidFill>
              </a:rPr>
              <a:t> </a:t>
            </a:r>
            <a:r>
              <a:rPr lang="en-GB" sz="4300" dirty="0" err="1">
                <a:solidFill>
                  <a:srgbClr val="FF0000"/>
                </a:solidFill>
              </a:rPr>
              <a:t>compruebo</a:t>
            </a:r>
            <a:r>
              <a:rPr lang="en-GB" sz="4300" dirty="0">
                <a:solidFill>
                  <a:srgbClr val="FF0000"/>
                </a:solidFill>
              </a:rPr>
              <a:t> </a:t>
            </a:r>
            <a:r>
              <a:rPr lang="en-GB" sz="4300" dirty="0" err="1">
                <a:solidFill>
                  <a:srgbClr val="FF0000"/>
                </a:solidFill>
              </a:rPr>
              <a:t>si</a:t>
            </a:r>
            <a:r>
              <a:rPr lang="en-GB" sz="4300" dirty="0">
                <a:solidFill>
                  <a:srgbClr val="FF0000"/>
                </a:solidFill>
              </a:rPr>
              <a:t> una </a:t>
            </a:r>
            <a:r>
              <a:rPr lang="en-GB" sz="4300" dirty="0" err="1">
                <a:solidFill>
                  <a:srgbClr val="FF0000"/>
                </a:solidFill>
              </a:rPr>
              <a:t>serie</a:t>
            </a:r>
            <a:r>
              <a:rPr lang="en-GB" sz="4300" dirty="0">
                <a:solidFill>
                  <a:srgbClr val="FF0000"/>
                </a:solidFill>
              </a:rPr>
              <a:t> es </a:t>
            </a:r>
            <a:r>
              <a:rPr lang="en-GB" sz="4300" dirty="0" err="1">
                <a:solidFill>
                  <a:srgbClr val="FF0000"/>
                </a:solidFill>
              </a:rPr>
              <a:t>Estacionaria</a:t>
            </a:r>
            <a:r>
              <a:rPr lang="en-GB" sz="4300" dirty="0">
                <a:solidFill>
                  <a:srgbClr val="FF0000"/>
                </a:solidFill>
              </a:rPr>
              <a:t>?</a:t>
            </a:r>
            <a:endParaRPr sz="4300" dirty="0"/>
          </a:p>
        </p:txBody>
      </p:sp>
      <p:sp>
        <p:nvSpPr>
          <p:cNvPr id="252" name="Google Shape;252;ga8b485b1ff_0_184"/>
          <p:cNvSpPr txBox="1"/>
          <p:nvPr/>
        </p:nvSpPr>
        <p:spPr>
          <a:xfrm>
            <a:off x="906400" y="2169050"/>
            <a:ext cx="10160100" cy="39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AutoNum type="arabicPeriod"/>
            </a:pPr>
            <a:r>
              <a:rPr lang="en-GB" sz="2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Representando la serie</a:t>
            </a:r>
            <a:r>
              <a:rPr lang="en-GB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que no crezca/decrezca, tenga una tendencia constante.</a:t>
            </a: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AutoNum type="arabicPeriod"/>
            </a:pPr>
            <a:r>
              <a:rPr lang="en-GB" sz="2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Estadísticos</a:t>
            </a:r>
            <a:r>
              <a:rPr lang="en-GB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divide el Time Series en varias ventanas y calcula los estadísticos para cada ventana.</a:t>
            </a: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AutoNum type="arabicPeriod"/>
            </a:pPr>
            <a:r>
              <a:rPr lang="en-GB" sz="2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Unit Root Tests</a:t>
            </a:r>
            <a:r>
              <a:rPr lang="en-GB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se plantea la hipótesis nula de que los estadísticos no son constantes en el tiempo. El objetivo es rechazar la hipótesis nula. Rechazaremos la hipótesis nula si su p-value es inferior a su nivel de significación (0.05).</a:t>
            </a: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65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Calibri"/>
              <a:buAutoNum type="alphaLcPeriod"/>
            </a:pPr>
            <a:r>
              <a:rPr lang="en-GB" sz="17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Augmented Dickey Fuller test (ADH Test)</a:t>
            </a:r>
            <a:endParaRPr sz="17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65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Calibri"/>
              <a:buAutoNum type="alphaLcPeriod"/>
            </a:pPr>
            <a:r>
              <a:rPr lang="en-GB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Kwiatkowski-Phillips-Schmidt-Shin – KPSS test: tendencia</a:t>
            </a: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65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Calibri"/>
              <a:buAutoNum type="alphaLcPeriod"/>
            </a:pPr>
            <a:r>
              <a:rPr lang="en-GB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Philips Perron test</a:t>
            </a: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a8b485b1ff_0_205"/>
          <p:cNvSpPr txBox="1"/>
          <p:nvPr/>
        </p:nvSpPr>
        <p:spPr>
          <a:xfrm>
            <a:off x="838200" y="2124300"/>
            <a:ext cx="4976400" cy="36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AutoNum type="arabicPeriod"/>
            </a:pPr>
            <a:r>
              <a:rPr lang="en-GB" sz="16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Moving Average</a:t>
            </a:r>
            <a:r>
              <a:rPr lang="en-GB" sz="1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aplicar moving average sobre la ventana estacional (media de time series para cada ventana)</a:t>
            </a: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AutoNum type="arabicPeriod"/>
            </a:pPr>
            <a:r>
              <a:rPr lang="en-GB" sz="16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Seasonal difference</a:t>
            </a:r>
            <a:r>
              <a:rPr lang="en-GB" sz="1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resta de Y(t) - Y(t-s), siendo s el periodo estacional: 12 (meses), 4 (semanas)...</a:t>
            </a: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AutoNum type="arabicPeriod"/>
            </a:pPr>
            <a:r>
              <a:rPr lang="en-GB" sz="16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Restar Seasonal component</a:t>
            </a:r>
            <a:r>
              <a:rPr lang="en-GB" sz="1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descomponer la serie mediante un modelo aditivo, y restarle la componente de seasonality a la serie.</a:t>
            </a: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" name="Google Shape;259;ga8b485b1ff_0_20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 sz="4300">
                <a:solidFill>
                  <a:srgbClr val="FF0000"/>
                </a:solidFill>
              </a:rPr>
              <a:t>Deseasonalize</a:t>
            </a:r>
            <a:endParaRPr sz="4300"/>
          </a:p>
        </p:txBody>
      </p:sp>
      <p:pic>
        <p:nvPicPr>
          <p:cNvPr id="260" name="Google Shape;260;ga8b485b1ff_0_2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60225" y="1924626"/>
            <a:ext cx="5093575" cy="358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a8b485b1ff_0_216"/>
          <p:cNvSpPr txBox="1"/>
          <p:nvPr/>
        </p:nvSpPr>
        <p:spPr>
          <a:xfrm>
            <a:off x="838200" y="2124300"/>
            <a:ext cx="4976400" cy="36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AutoNum type="arabicPeriod"/>
            </a:pPr>
            <a:r>
              <a:rPr lang="en-GB" sz="16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Plot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lo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más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probable es que con un simple plot,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veamos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los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patrones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repetidos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la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serie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temporal</a:t>
            </a:r>
            <a:endParaRPr sz="13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AutoNum type="arabicPeriod"/>
            </a:pPr>
            <a:r>
              <a:rPr lang="en-GB" sz="16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Auto Correlation Function (ACF)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Cuánto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correlacionados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están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los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valores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con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instantes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anteriores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3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La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correlación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lineal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nos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da un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indicador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cuánto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se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relaciona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linealmente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una variable con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otra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 La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autocorrelación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sirve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para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ver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si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hay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relación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entre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cada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instante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y sus lags, es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decir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instantes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anteriores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3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Si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existe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una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estacionalidad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mensual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habrá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correlación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entre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cada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instante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y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su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valor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12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instantes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más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atrás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 24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instantes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más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atrás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también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estará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relacionado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pero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no tanto.</a:t>
            </a:r>
            <a:endParaRPr sz="13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7" name="Google Shape;267;ga8b485b1ff_0_2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 sz="4300">
                <a:solidFill>
                  <a:srgbClr val="FF0000"/>
                </a:solidFill>
              </a:rPr>
              <a:t>¿Cómo compruebo que el TS es seasonal?</a:t>
            </a:r>
            <a:endParaRPr sz="4300"/>
          </a:p>
        </p:txBody>
      </p:sp>
      <p:pic>
        <p:nvPicPr>
          <p:cNvPr id="268" name="Google Shape;268;ga8b485b1ff_0_2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52000" y="2170376"/>
            <a:ext cx="5411125" cy="330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a8b485b1ff_0_224"/>
          <p:cNvSpPr txBox="1"/>
          <p:nvPr/>
        </p:nvSpPr>
        <p:spPr>
          <a:xfrm>
            <a:off x="5806975" y="1732388"/>
            <a:ext cx="5443800" cy="44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u="sng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Missings en los valores</a:t>
            </a:r>
            <a:endParaRPr sz="1600" u="sng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AutoNum type="arabicPeriod"/>
            </a:pPr>
            <a:r>
              <a:rPr lang="en-GB" sz="16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Backward fill</a:t>
            </a:r>
            <a:r>
              <a:rPr lang="en-GB" sz="1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lo más probable es que con un simple plot, veamos los patrones repetidos en la serie temporal</a:t>
            </a: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AutoNum type="arabicPeriod"/>
            </a:pPr>
            <a:r>
              <a:rPr lang="en-GB" sz="16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Forward fill</a:t>
            </a:r>
            <a:r>
              <a:rPr lang="en-GB" sz="1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Cuánto de correlacionados están los valores con instantes anteriores.</a:t>
            </a: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Calibri"/>
              <a:buAutoNum type="arabicPeriod"/>
            </a:pPr>
            <a:r>
              <a:rPr lang="en-GB" sz="16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Interpolate</a:t>
            </a:r>
            <a:r>
              <a:rPr lang="en-GB" sz="1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interpolar valores en función del anterior y posterior. Se suele usar la media.</a:t>
            </a: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Calibri"/>
              <a:buAutoNum type="arabicPeriod"/>
            </a:pPr>
            <a:r>
              <a:rPr lang="en-GB" sz="16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KNN</a:t>
            </a:r>
            <a:r>
              <a:rPr lang="en-GB" sz="1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similitud con los n últimos valores de la serie.</a:t>
            </a: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Calibri"/>
              <a:buAutoNum type="arabicPeriod"/>
            </a:pPr>
            <a:r>
              <a:rPr lang="en-GB" sz="1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Linear interpolation</a:t>
            </a: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Calibri"/>
              <a:buAutoNum type="arabicPeriod"/>
            </a:pPr>
            <a:r>
              <a:rPr lang="en-GB" sz="1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Quadratic/Cubic interpolation</a:t>
            </a: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u="sng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Missings en las fechas</a:t>
            </a: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Podría ocurrir que falte alguna fecha. Se podría solucionar obteniendo un range desde el primer valor al último, equiespaciandolo como nuestros datos (diario, horario...), y a este vector le aplicamos un left join de la serie original. </a:t>
            </a: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Obtendremos como resultado un TS sin huecos en el tiempo y con algunos missings en los valores, que habrá que rellenar con las técnicas anteriores.</a:t>
            </a: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Google Shape;275;ga8b485b1ff_0_22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 sz="4300">
                <a:solidFill>
                  <a:srgbClr val="FF0000"/>
                </a:solidFill>
              </a:rPr>
              <a:t>Missings</a:t>
            </a:r>
            <a:endParaRPr sz="4300"/>
          </a:p>
        </p:txBody>
      </p:sp>
      <p:pic>
        <p:nvPicPr>
          <p:cNvPr id="276" name="Google Shape;276;ga8b485b1ff_0_2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4825" y="1536050"/>
            <a:ext cx="4212661" cy="4862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ad1a4756b6_0_0"/>
          <p:cNvSpPr txBox="1">
            <a:spLocks noGrp="1"/>
          </p:cNvSpPr>
          <p:nvPr>
            <p:ph type="title"/>
          </p:nvPr>
        </p:nvSpPr>
        <p:spPr>
          <a:xfrm>
            <a:off x="789500" y="1875050"/>
            <a:ext cx="10515600" cy="25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 dirty="0">
                <a:solidFill>
                  <a:srgbClr val="FF0000"/>
                </a:solidFill>
              </a:rPr>
              <a:t>Time Series</a:t>
            </a:r>
            <a:endParaRPr dirty="0">
              <a:solidFill>
                <a:srgbClr val="FF0000"/>
              </a:solidFill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 dirty="0" err="1">
                <a:solidFill>
                  <a:srgbClr val="FFFFFF"/>
                </a:solidFill>
              </a:rPr>
              <a:t>Modelos</a:t>
            </a:r>
            <a:r>
              <a:rPr lang="en-GB" dirty="0">
                <a:solidFill>
                  <a:srgbClr val="FFFFFF"/>
                </a:solidFill>
              </a:rPr>
              <a:t> de </a:t>
            </a:r>
            <a:r>
              <a:rPr lang="en-GB" dirty="0" err="1">
                <a:solidFill>
                  <a:srgbClr val="FFFFFF"/>
                </a:solidFill>
              </a:rPr>
              <a:t>predicción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80817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a8b485b1ff_0_177"/>
          <p:cNvSpPr txBox="1">
            <a:spLocks noGrp="1"/>
          </p:cNvSpPr>
          <p:nvPr>
            <p:ph type="title"/>
          </p:nvPr>
        </p:nvSpPr>
        <p:spPr>
          <a:xfrm>
            <a:off x="789500" y="1875050"/>
            <a:ext cx="10515600" cy="25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>
                <a:solidFill>
                  <a:srgbClr val="FF0000"/>
                </a:solidFill>
              </a:rPr>
              <a:t>Modelos de smoothing</a:t>
            </a:r>
            <a:endParaRPr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09319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a8b485b1ff_0_1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>
                <a:solidFill>
                  <a:srgbClr val="FF0000"/>
                </a:solidFill>
              </a:rPr>
              <a:t>Smoothing</a:t>
            </a:r>
            <a:endParaRPr/>
          </a:p>
        </p:txBody>
      </p:sp>
      <p:sp>
        <p:nvSpPr>
          <p:cNvPr id="191" name="Google Shape;191;ga8b485b1ff_0_112"/>
          <p:cNvSpPr txBox="1"/>
          <p:nvPr/>
        </p:nvSpPr>
        <p:spPr>
          <a:xfrm>
            <a:off x="838200" y="2583700"/>
            <a:ext cx="4178700" cy="38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GB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Método estadístico con el que creamos una función de aproximación para eliminar irregularidades en los datos, con el objetivo de obtener patrones significativos.</a:t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GB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 utiliza en modelos de predicción a corto plazo, para datos que no tienen una variación grande a lo largo del tiempo.</a:t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2" name="Google Shape;192;ga8b485b1ff_0_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7700" y="2457548"/>
            <a:ext cx="5846375" cy="26614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019477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a8b485b1ff_0_256"/>
          <p:cNvSpPr txBox="1">
            <a:spLocks noGrp="1"/>
          </p:cNvSpPr>
          <p:nvPr>
            <p:ph type="title"/>
          </p:nvPr>
        </p:nvSpPr>
        <p:spPr>
          <a:xfrm>
            <a:off x="789500" y="1875050"/>
            <a:ext cx="10515600" cy="25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s-ES" dirty="0">
                <a:solidFill>
                  <a:srgbClr val="FF0000"/>
                </a:solidFill>
              </a:rPr>
              <a:t>Series Temporales</a:t>
            </a:r>
            <a:endParaRPr dirty="0">
              <a:solidFill>
                <a:srgbClr val="FF0000"/>
              </a:solidFill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 dirty="0" err="1">
                <a:solidFill>
                  <a:srgbClr val="FFFFFF"/>
                </a:solidFill>
              </a:rPr>
              <a:t>Analítica</a:t>
            </a:r>
            <a:endParaRPr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a8b485b1ff_0_12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 dirty="0">
                <a:solidFill>
                  <a:srgbClr val="FF0000"/>
                </a:solidFill>
              </a:rPr>
              <a:t>Simple Exponential Smoothing (SES)</a:t>
            </a:r>
            <a:endParaRPr dirty="0"/>
          </a:p>
        </p:txBody>
      </p:sp>
      <p:sp>
        <p:nvSpPr>
          <p:cNvPr id="205" name="Google Shape;205;ga8b485b1ff_0_120"/>
          <p:cNvSpPr txBox="1"/>
          <p:nvPr/>
        </p:nvSpPr>
        <p:spPr>
          <a:xfrm>
            <a:off x="838200" y="1690825"/>
            <a:ext cx="10432800" cy="9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emplea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sobre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datos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que no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tienen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una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tendencia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o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estacionalidad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muy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clara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 Se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compone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de un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parámetro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llamado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alpha (0-1), que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determina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cuánto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suaviza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la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serie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temporal. La idea es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predecir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el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futuro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basándose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una media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ponderada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de las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observaciones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pasadas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5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1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6" name="Google Shape;206;ga8b485b1ff_0_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48425" y="2714601"/>
            <a:ext cx="2095500" cy="504825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ga8b485b1ff_0_120"/>
          <p:cNvSpPr txBox="1"/>
          <p:nvPr/>
        </p:nvSpPr>
        <p:spPr>
          <a:xfrm>
            <a:off x="921000" y="3355653"/>
            <a:ext cx="10432800" cy="9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Siendo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L el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nivel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calculado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por SES para el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siguiente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valor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de Y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Y es el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valor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de la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propia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serie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temporal.</a:t>
            </a:r>
            <a:endParaRPr sz="16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Cuanto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mayor es alfa,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más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se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asemeja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a la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serie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original.</a:t>
            </a:r>
            <a:endParaRPr sz="16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1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8" name="Google Shape;208;ga8b485b1ff_0_1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56851" y="4334553"/>
            <a:ext cx="2007600" cy="2187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ga8b485b1ff_0_1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28200" y="2469676"/>
            <a:ext cx="2699425" cy="128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ga8b485b1ff_0_1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48932" y="4334553"/>
            <a:ext cx="4978693" cy="21874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32096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a8b485b1ff_0_13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 dirty="0">
                <a:solidFill>
                  <a:srgbClr val="FF0000"/>
                </a:solidFill>
              </a:rPr>
              <a:t>Double Exponential Smoothing (DES)</a:t>
            </a:r>
            <a:endParaRPr dirty="0"/>
          </a:p>
        </p:txBody>
      </p:sp>
      <p:sp>
        <p:nvSpPr>
          <p:cNvPr id="217" name="Google Shape;217;ga8b485b1ff_0_134"/>
          <p:cNvSpPr txBox="1"/>
          <p:nvPr/>
        </p:nvSpPr>
        <p:spPr>
          <a:xfrm>
            <a:off x="838200" y="1690825"/>
            <a:ext cx="10432800" cy="9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Simple Exponential Smoothing no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funciona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muy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bien con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tendencias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los Time Series. Double Exponential Smoothing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maneja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mejor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datos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con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tendencia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y sin seasonality,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comparación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con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otros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métodos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Ahora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además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depender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de alfa,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dependerá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también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de beta.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lang="en-GB" sz="16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lang="en-GB" sz="16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Para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predecir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los k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próximos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puntos:</a:t>
            </a:r>
            <a:endParaRPr sz="15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1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9" name="Google Shape;219;ga8b485b1ff_0_1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06721" y="2881097"/>
            <a:ext cx="1466850" cy="48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ga8b485b1ff_0_1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72100" y="4050072"/>
            <a:ext cx="6282369" cy="259815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" name="Grupo 17">
            <a:extLst>
              <a:ext uri="{FF2B5EF4-FFF2-40B4-BE49-F238E27FC236}">
                <a16:creationId xmlns:a16="http://schemas.microsoft.com/office/drawing/2014/main" id="{7026B769-1893-4026-B4DF-C2C7342F7805}"/>
              </a:ext>
            </a:extLst>
          </p:cNvPr>
          <p:cNvGrpSpPr/>
          <p:nvPr/>
        </p:nvGrpSpPr>
        <p:grpSpPr>
          <a:xfrm>
            <a:off x="5029201" y="2489880"/>
            <a:ext cx="4322783" cy="477649"/>
            <a:chOff x="5029201" y="2489880"/>
            <a:chExt cx="4322783" cy="477649"/>
          </a:xfrm>
        </p:grpSpPr>
        <p:pic>
          <p:nvPicPr>
            <p:cNvPr id="220" name="Google Shape;220;ga8b485b1ff_0_13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332709" y="2489880"/>
              <a:ext cx="2019275" cy="3953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" name="Flecha: doblada 16">
              <a:extLst>
                <a:ext uri="{FF2B5EF4-FFF2-40B4-BE49-F238E27FC236}">
                  <a16:creationId xmlns:a16="http://schemas.microsoft.com/office/drawing/2014/main" id="{3B24FD51-F36B-4B52-A79B-B88E4E912D96}"/>
                </a:ext>
              </a:extLst>
            </p:cNvPr>
            <p:cNvSpPr/>
            <p:nvPr/>
          </p:nvSpPr>
          <p:spPr>
            <a:xfrm>
              <a:off x="5029201" y="2489880"/>
              <a:ext cx="2303508" cy="477649"/>
            </a:xfrm>
            <a:prstGeom prst="bentArrow">
              <a:avLst>
                <a:gd name="adj1" fmla="val 25000"/>
                <a:gd name="adj2" fmla="val 38166"/>
                <a:gd name="adj3" fmla="val 50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</p:grpSp>
      <p:grpSp>
        <p:nvGrpSpPr>
          <p:cNvPr id="19" name="Grupo 18">
            <a:extLst>
              <a:ext uri="{FF2B5EF4-FFF2-40B4-BE49-F238E27FC236}">
                <a16:creationId xmlns:a16="http://schemas.microsoft.com/office/drawing/2014/main" id="{AF7E7F9E-1A73-4791-B37A-77B3884FACD8}"/>
              </a:ext>
            </a:extLst>
          </p:cNvPr>
          <p:cNvGrpSpPr/>
          <p:nvPr/>
        </p:nvGrpSpPr>
        <p:grpSpPr>
          <a:xfrm>
            <a:off x="5561045" y="3324072"/>
            <a:ext cx="3790939" cy="485777"/>
            <a:chOff x="5561045" y="3324072"/>
            <a:chExt cx="3790939" cy="485777"/>
          </a:xfrm>
        </p:grpSpPr>
        <p:pic>
          <p:nvPicPr>
            <p:cNvPr id="221" name="Google Shape;221;ga8b485b1ff_0_13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7332709" y="3368352"/>
              <a:ext cx="2019275" cy="44149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" name="Flecha: doblada 26">
              <a:extLst>
                <a:ext uri="{FF2B5EF4-FFF2-40B4-BE49-F238E27FC236}">
                  <a16:creationId xmlns:a16="http://schemas.microsoft.com/office/drawing/2014/main" id="{1040C68F-BCC7-4184-AFE4-3CFCE6B09C0A}"/>
                </a:ext>
              </a:extLst>
            </p:cNvPr>
            <p:cNvSpPr/>
            <p:nvPr/>
          </p:nvSpPr>
          <p:spPr>
            <a:xfrm flipV="1">
              <a:off x="5561045" y="3324072"/>
              <a:ext cx="1771664" cy="485775"/>
            </a:xfrm>
            <a:prstGeom prst="bentArrow">
              <a:avLst>
                <a:gd name="adj1" fmla="val 25000"/>
                <a:gd name="adj2" fmla="val 38166"/>
                <a:gd name="adj3" fmla="val 50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94336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a8b485b1ff_0_15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>
                <a:solidFill>
                  <a:srgbClr val="FF0000"/>
                </a:solidFill>
              </a:rPr>
              <a:t>Triple Exponential Smoothing (TES)</a:t>
            </a:r>
            <a:endParaRPr/>
          </a:p>
        </p:txBody>
      </p:sp>
      <p:sp>
        <p:nvSpPr>
          <p:cNvPr id="231" name="Google Shape;231;ga8b485b1ff_0_151"/>
          <p:cNvSpPr txBox="1"/>
          <p:nvPr/>
        </p:nvSpPr>
        <p:spPr>
          <a:xfrm>
            <a:off x="838200" y="1690825"/>
            <a:ext cx="10432800" cy="9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GB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Solo nos falta un componente de los Time Series que no hemos podido modelar bien, y es seasonality. Triple Exponential Smoothing incluye un parámetro para poder modelar la periodicidad de los datos a lo largo del tiempo.</a:t>
            </a:r>
            <a:endParaRPr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2" name="Google Shape;232;ga8b485b1ff_0_1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65274" y="2669725"/>
            <a:ext cx="2171700" cy="5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ga8b485b1ff_0_1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8200" y="3403859"/>
            <a:ext cx="2928845" cy="44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ga8b485b1ff_0_1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35204" y="3454502"/>
            <a:ext cx="3309300" cy="3649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ga8b485b1ff_0_15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53305" y="3454500"/>
            <a:ext cx="3195639" cy="36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2FF9EEBB-3CAD-4F61-92A9-C1F3BDC8DC4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93581" y="4344891"/>
            <a:ext cx="4715088" cy="2147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975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a8b485b1ff_0_177"/>
          <p:cNvSpPr txBox="1">
            <a:spLocks noGrp="1"/>
          </p:cNvSpPr>
          <p:nvPr>
            <p:ph type="title"/>
          </p:nvPr>
        </p:nvSpPr>
        <p:spPr>
          <a:xfrm>
            <a:off x="789500" y="1875050"/>
            <a:ext cx="10515600" cy="25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 dirty="0" err="1">
                <a:solidFill>
                  <a:srgbClr val="FF0000"/>
                </a:solidFill>
              </a:rPr>
              <a:t>Técnicas</a:t>
            </a:r>
            <a:r>
              <a:rPr lang="en-GB" dirty="0">
                <a:solidFill>
                  <a:srgbClr val="FF0000"/>
                </a:solidFill>
              </a:rPr>
              <a:t> de </a:t>
            </a:r>
            <a:r>
              <a:rPr lang="en-GB" dirty="0" err="1">
                <a:solidFill>
                  <a:srgbClr val="FF0000"/>
                </a:solidFill>
              </a:rPr>
              <a:t>regresión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90605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a8b485b1ff_0_266"/>
          <p:cNvSpPr txBox="1"/>
          <p:nvPr/>
        </p:nvSpPr>
        <p:spPr>
          <a:xfrm>
            <a:off x="884300" y="1455925"/>
            <a:ext cx="10515600" cy="122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Modelo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que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predice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valores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futuros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basados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los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datos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pasados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 Para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utilizar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un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modelo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AR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necesitamos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un TS stationary.</a:t>
            </a:r>
            <a:endParaRPr sz="13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la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fórmula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GB" sz="13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beta 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es un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parámetro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que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podremos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ir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modificando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de -1 a 1, y </a:t>
            </a:r>
            <a:r>
              <a:rPr lang="en-GB" sz="13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epsilon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es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ruido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3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es el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orden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del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modelo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autoregresión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 Se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suele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usar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1 o 2.</a:t>
            </a:r>
            <a:endParaRPr sz="13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Alpha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es el intercept.</a:t>
            </a:r>
            <a:endParaRPr sz="13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" name="Google Shape;289;ga8b485b1ff_0_266"/>
          <p:cNvSpPr txBox="1">
            <a:spLocks noGrp="1"/>
          </p:cNvSpPr>
          <p:nvPr>
            <p:ph type="title"/>
          </p:nvPr>
        </p:nvSpPr>
        <p:spPr>
          <a:xfrm>
            <a:off x="930350" y="802875"/>
            <a:ext cx="9852000" cy="7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 sz="3100">
                <a:solidFill>
                  <a:srgbClr val="FF0000"/>
                </a:solidFill>
              </a:rPr>
              <a:t>Auto Regressive (AR)</a:t>
            </a:r>
            <a:endParaRPr sz="3100"/>
          </a:p>
        </p:txBody>
      </p:sp>
      <p:pic>
        <p:nvPicPr>
          <p:cNvPr id="290" name="Google Shape;290;ga8b485b1ff_0_2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3849" y="2808100"/>
            <a:ext cx="4198650" cy="488338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ga8b485b1ff_0_266"/>
          <p:cNvSpPr txBox="1"/>
          <p:nvPr/>
        </p:nvSpPr>
        <p:spPr>
          <a:xfrm>
            <a:off x="930350" y="4543200"/>
            <a:ext cx="10423500" cy="8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Básicamente el MA predice valores futuros utilizando los errores cometidos en el pasado. También necesitamos un TS stationary.</a:t>
            </a: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q</a:t>
            </a:r>
            <a:r>
              <a:rPr lang="en-GB" sz="1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es el orden del modelo MA.</a:t>
            </a: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2" name="Google Shape;292;ga8b485b1ff_0_2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83531" y="5357400"/>
            <a:ext cx="4424943" cy="559425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ga8b485b1ff_0_266"/>
          <p:cNvSpPr txBox="1">
            <a:spLocks noGrp="1"/>
          </p:cNvSpPr>
          <p:nvPr>
            <p:ph type="title"/>
          </p:nvPr>
        </p:nvSpPr>
        <p:spPr>
          <a:xfrm>
            <a:off x="930350" y="3897825"/>
            <a:ext cx="9852000" cy="7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 sz="3100">
                <a:solidFill>
                  <a:srgbClr val="FF0000"/>
                </a:solidFill>
              </a:rPr>
              <a:t>Moving Average (MA)</a:t>
            </a:r>
            <a:endParaRPr sz="31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a8b485b1ff_0_249"/>
          <p:cNvSpPr txBox="1"/>
          <p:nvPr/>
        </p:nvSpPr>
        <p:spPr>
          <a:xfrm>
            <a:off x="623125" y="1237725"/>
            <a:ext cx="4967700" cy="53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u="sng" dirty="0" err="1">
                <a:solidFill>
                  <a:srgbClr val="CC4125"/>
                </a:solidFill>
                <a:latin typeface="Calibri"/>
                <a:ea typeface="Calibri"/>
                <a:cs typeface="Calibri"/>
                <a:sym typeface="Calibri"/>
              </a:rPr>
              <a:t>AutoRegressive</a:t>
            </a:r>
            <a:r>
              <a:rPr lang="en-GB" sz="1600" u="sng" dirty="0">
                <a:solidFill>
                  <a:srgbClr val="CC4125"/>
                </a:solidFill>
                <a:latin typeface="Calibri"/>
                <a:ea typeface="Calibri"/>
                <a:cs typeface="Calibri"/>
                <a:sym typeface="Calibri"/>
              </a:rPr>
              <a:t> Integrated Moving Average</a:t>
            </a:r>
            <a:endParaRPr sz="1600" u="sng" dirty="0">
              <a:solidFill>
                <a:srgbClr val="CC412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Modelo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que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utiliza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valores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y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errores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pasados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para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realizar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predicciones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una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serie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temporal.</a:t>
            </a:r>
            <a:endParaRPr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u="sng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u="sng" dirty="0">
                <a:solidFill>
                  <a:srgbClr val="CC4125"/>
                </a:solidFill>
                <a:latin typeface="Calibri"/>
                <a:ea typeface="Calibri"/>
                <a:cs typeface="Calibri"/>
                <a:sym typeface="Calibri"/>
              </a:rPr>
              <a:t>Seasonality</a:t>
            </a:r>
            <a:endParaRPr sz="1600" u="sng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La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serie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temporal NO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puede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tener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seasonality. ARIMA lo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modelará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con el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parámetro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d</a:t>
            </a:r>
            <a:endParaRPr sz="1600" u="sng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u="sng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u="sng" dirty="0">
                <a:solidFill>
                  <a:srgbClr val="CC4125"/>
                </a:solidFill>
                <a:latin typeface="Calibri"/>
                <a:ea typeface="Calibri"/>
                <a:cs typeface="Calibri"/>
                <a:sym typeface="Calibri"/>
              </a:rPr>
              <a:t>¿Por </a:t>
            </a:r>
            <a:r>
              <a:rPr lang="en-GB" sz="1600" u="sng" dirty="0" err="1">
                <a:solidFill>
                  <a:srgbClr val="CC4125"/>
                </a:solidFill>
                <a:latin typeface="Calibri"/>
                <a:ea typeface="Calibri"/>
                <a:cs typeface="Calibri"/>
                <a:sym typeface="Calibri"/>
              </a:rPr>
              <a:t>qué</a:t>
            </a:r>
            <a:r>
              <a:rPr lang="en-GB" sz="1600" u="sng" dirty="0">
                <a:solidFill>
                  <a:srgbClr val="CC4125"/>
                </a:solidFill>
                <a:latin typeface="Calibri"/>
                <a:ea typeface="Calibri"/>
                <a:cs typeface="Calibri"/>
                <a:sym typeface="Calibri"/>
              </a:rPr>
              <a:t> no </a:t>
            </a:r>
            <a:r>
              <a:rPr lang="en-GB" sz="1600" u="sng" dirty="0" err="1">
                <a:solidFill>
                  <a:srgbClr val="CC4125"/>
                </a:solidFill>
                <a:latin typeface="Calibri"/>
                <a:ea typeface="Calibri"/>
                <a:cs typeface="Calibri"/>
                <a:sym typeface="Calibri"/>
              </a:rPr>
              <a:t>puede</a:t>
            </a:r>
            <a:r>
              <a:rPr lang="en-GB" sz="1600" u="sng" dirty="0">
                <a:solidFill>
                  <a:srgbClr val="CC4125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600" u="sng" dirty="0" err="1">
                <a:solidFill>
                  <a:srgbClr val="CC4125"/>
                </a:solidFill>
                <a:latin typeface="Calibri"/>
                <a:ea typeface="Calibri"/>
                <a:cs typeface="Calibri"/>
                <a:sym typeface="Calibri"/>
              </a:rPr>
              <a:t>tener</a:t>
            </a:r>
            <a:r>
              <a:rPr lang="en-GB" sz="1600" u="sng" dirty="0">
                <a:solidFill>
                  <a:srgbClr val="CC4125"/>
                </a:solidFill>
                <a:latin typeface="Calibri"/>
                <a:ea typeface="Calibri"/>
                <a:cs typeface="Calibri"/>
                <a:sym typeface="Calibri"/>
              </a:rPr>
              <a:t> seasonality?</a:t>
            </a:r>
            <a:endParaRPr sz="1600" u="sng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Este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modelo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es una REGRESIÓN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basada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instantes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anteriores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por lo que no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puede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existir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correlación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alta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entre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instantes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de la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serie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temporal. Seasonality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implica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repetición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patrones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cada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X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periodo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(12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meses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24h...), por lo que NO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podemos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usar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datos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con seasonality.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Necesitamos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garantizar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la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independencia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de los lags de la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serie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u="sng" dirty="0">
                <a:solidFill>
                  <a:srgbClr val="CC4125"/>
                </a:solidFill>
                <a:latin typeface="Calibri"/>
                <a:ea typeface="Calibri"/>
                <a:cs typeface="Calibri"/>
                <a:sym typeface="Calibri"/>
              </a:rPr>
              <a:t>SARIMA</a:t>
            </a:r>
            <a:endParaRPr sz="1600" u="sng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Podemos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utilizar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el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modelo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SARIMA para series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temporales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con seasonality.</a:t>
            </a:r>
            <a:endParaRPr sz="1600" u="sng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u="sng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u="sng" dirty="0">
                <a:solidFill>
                  <a:srgbClr val="CC4125"/>
                </a:solidFill>
                <a:latin typeface="Calibri"/>
                <a:ea typeface="Calibri"/>
                <a:cs typeface="Calibri"/>
                <a:sym typeface="Calibri"/>
              </a:rPr>
              <a:t>Stationary</a:t>
            </a:r>
            <a:endParaRPr sz="1600" u="sng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El TS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tiene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que ser stationary. Lo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haremos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con el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parámetro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d</a:t>
            </a:r>
            <a:endParaRPr sz="1600" u="sng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0" name="Google Shape;300;ga8b485b1ff_0_249"/>
          <p:cNvSpPr txBox="1">
            <a:spLocks noGrp="1"/>
          </p:cNvSpPr>
          <p:nvPr>
            <p:ph type="title"/>
          </p:nvPr>
        </p:nvSpPr>
        <p:spPr>
          <a:xfrm>
            <a:off x="723000" y="334400"/>
            <a:ext cx="8477400" cy="7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 sz="4300" dirty="0">
                <a:solidFill>
                  <a:srgbClr val="FF0000"/>
                </a:solidFill>
              </a:rPr>
              <a:t>ARIMA</a:t>
            </a:r>
            <a:endParaRPr sz="4300" dirty="0"/>
          </a:p>
        </p:txBody>
      </p:sp>
      <p:sp>
        <p:nvSpPr>
          <p:cNvPr id="301" name="Google Shape;301;ga8b485b1ff_0_249"/>
          <p:cNvSpPr txBox="1"/>
          <p:nvPr/>
        </p:nvSpPr>
        <p:spPr>
          <a:xfrm>
            <a:off x="6255250" y="4242400"/>
            <a:ext cx="5183700" cy="22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u="sng">
                <a:solidFill>
                  <a:srgbClr val="CC4125"/>
                </a:solidFill>
                <a:latin typeface="Calibri"/>
                <a:ea typeface="Calibri"/>
                <a:cs typeface="Calibri"/>
                <a:sym typeface="Calibri"/>
              </a:rPr>
              <a:t>¿Cómo consigo un TS stationary?</a:t>
            </a:r>
            <a:endParaRPr sz="1600" u="sng">
              <a:solidFill>
                <a:srgbClr val="CC412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Diferenciándolo una o dos veces. Restando cada valor por su anterior.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Esto sería el parámetro “d” de ARIMA. Si la serie ya es stationary, d=0.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u="sng">
                <a:solidFill>
                  <a:srgbClr val="CC4125"/>
                </a:solidFill>
                <a:latin typeface="Calibri"/>
                <a:ea typeface="Calibri"/>
                <a:cs typeface="Calibri"/>
                <a:sym typeface="Calibri"/>
              </a:rPr>
              <a:t>¿Cómo elimino la seasonality?</a:t>
            </a:r>
            <a:endParaRPr sz="1600" u="sng">
              <a:solidFill>
                <a:srgbClr val="CC412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Diferenciándolo por el periodo de la estacionalidad. Por ejemplo, diferenciando de 12 en 12, si tenemos datos mensuales.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" name="Google Shape;302;ga8b485b1ff_0_249"/>
          <p:cNvSpPr txBox="1"/>
          <p:nvPr/>
        </p:nvSpPr>
        <p:spPr>
          <a:xfrm>
            <a:off x="6481750" y="1095200"/>
            <a:ext cx="4730700" cy="9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       d      q</a:t>
            </a:r>
            <a:endParaRPr sz="72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3" name="Google Shape;303;ga8b485b1ff_0_249"/>
          <p:cNvSpPr txBox="1"/>
          <p:nvPr/>
        </p:nvSpPr>
        <p:spPr>
          <a:xfrm>
            <a:off x="6067050" y="2431500"/>
            <a:ext cx="1743300" cy="11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Auto Regressive (AR)</a:t>
            </a:r>
            <a:endParaRPr sz="11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i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Cantidad de lags usados como predictores</a:t>
            </a:r>
            <a:endParaRPr sz="1100" i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4" name="Google Shape;304;ga8b485b1ff_0_249"/>
          <p:cNvSpPr txBox="1"/>
          <p:nvPr/>
        </p:nvSpPr>
        <p:spPr>
          <a:xfrm>
            <a:off x="9853175" y="2400775"/>
            <a:ext cx="1743300" cy="11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Moving Average (MA)</a:t>
            </a:r>
            <a:endParaRPr sz="11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i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Cantidad de errores utilizados en la predicción</a:t>
            </a:r>
            <a:endParaRPr sz="1100" i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5" name="Google Shape;305;ga8b485b1ff_0_249"/>
          <p:cNvSpPr txBox="1"/>
          <p:nvPr/>
        </p:nvSpPr>
        <p:spPr>
          <a:xfrm>
            <a:off x="8155950" y="2400775"/>
            <a:ext cx="1743300" cy="11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Integrated (I)</a:t>
            </a:r>
            <a:endParaRPr sz="11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i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Número de veces que hay que diferenciar el TS</a:t>
            </a:r>
            <a:endParaRPr sz="1100" i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a8b485b1ff_0_278"/>
          <p:cNvSpPr txBox="1"/>
          <p:nvPr/>
        </p:nvSpPr>
        <p:spPr>
          <a:xfrm>
            <a:off x="637450" y="1543988"/>
            <a:ext cx="5529300" cy="33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b="1">
                <a:solidFill>
                  <a:srgbClr val="CC4125"/>
                </a:solidFill>
                <a:latin typeface="Calibri"/>
                <a:ea typeface="Calibri"/>
                <a:cs typeface="Calibri"/>
                <a:sym typeface="Calibri"/>
              </a:rPr>
              <a:t>¿Para qué diferenciamos?</a:t>
            </a:r>
            <a:r>
              <a:rPr lang="en-GB" sz="1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Para convertir un non-stationary TS en un stationary. Por tanto, primero habrá que comprobar que efectivamente el TS es stationary. Para ello podemos aplicar el</a:t>
            </a:r>
            <a:r>
              <a:rPr lang="en-GB" sz="13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test Augmented Dickey Fuller.</a:t>
            </a:r>
            <a:endParaRPr sz="13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Para obtener el valor óptimo de diferenciación hay que fijarse en la ACF (Autocorrelation Function). Buscamos que los lags no tengan autocorrelación. Posibles escenarios:</a:t>
            </a: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Calibri"/>
              <a:buAutoNum type="arabicPeriod"/>
            </a:pPr>
            <a:r>
              <a:rPr lang="en-GB" sz="1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 partir de cierto lag, tiene una caída brusca en correlación: diferenciaremos por ese lag</a:t>
            </a: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Calibri"/>
              <a:buAutoNum type="arabicPeriod"/>
            </a:pPr>
            <a:r>
              <a:rPr lang="en-GB" sz="1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Una caída exponencial: sería una buena situación. Diferenciaríamos por el lag 1</a:t>
            </a: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Calibri"/>
              <a:buAutoNum type="arabicPeriod"/>
            </a:pPr>
            <a:r>
              <a:rPr lang="en-GB" sz="1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10 lags o más con autocorrelación alta: tiene pinta de que tendremos que diferenciar dos veces.</a:t>
            </a: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2" name="Google Shape;312;ga8b485b1ff_0_278"/>
          <p:cNvSpPr txBox="1">
            <a:spLocks noGrp="1"/>
          </p:cNvSpPr>
          <p:nvPr>
            <p:ph type="title"/>
          </p:nvPr>
        </p:nvSpPr>
        <p:spPr>
          <a:xfrm>
            <a:off x="492625" y="319550"/>
            <a:ext cx="10515600" cy="10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 sz="3700">
                <a:solidFill>
                  <a:srgbClr val="FF0000"/>
                </a:solidFill>
              </a:rPr>
              <a:t>Valor differencing (d)</a:t>
            </a:r>
            <a:endParaRPr sz="3700"/>
          </a:p>
        </p:txBody>
      </p:sp>
      <p:pic>
        <p:nvPicPr>
          <p:cNvPr id="313" name="Google Shape;313;ga8b485b1ff_0_2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81725" y="1686550"/>
            <a:ext cx="4705325" cy="460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ga8b485b1ff_0_278"/>
          <p:cNvPicPr preferRelativeResize="0"/>
          <p:nvPr/>
        </p:nvPicPr>
        <p:blipFill rotWithShape="1">
          <a:blip r:embed="rId4">
            <a:alphaModFix/>
          </a:blip>
          <a:srcRect l="17183" t="56170" r="49978" b="23560"/>
          <a:stretch/>
        </p:blipFill>
        <p:spPr>
          <a:xfrm>
            <a:off x="781000" y="5073325"/>
            <a:ext cx="2621560" cy="1228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ga8b485b1ff_0_27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71885" y="5084229"/>
            <a:ext cx="2669240" cy="12069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a8b485b1ff_0_299"/>
          <p:cNvSpPr txBox="1"/>
          <p:nvPr/>
        </p:nvSpPr>
        <p:spPr>
          <a:xfrm>
            <a:off x="637450" y="1544000"/>
            <a:ext cx="10370700" cy="24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Tenemos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que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representar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su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gráfica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autocorrelación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y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autocorrelación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parcial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para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determinar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qué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valores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son los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más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óptimos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3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Para el p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óptimo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 sz="13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Calibri"/>
              <a:buChar char="-"/>
            </a:pP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ACF con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caida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exponencial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o sinusoidal</a:t>
            </a:r>
            <a:endParaRPr sz="13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Calibri"/>
              <a:buChar char="-"/>
            </a:pP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PACF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tiene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un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pico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significativo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un lag, y no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sube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los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siguientes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3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Para el q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óptimo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 sz="13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Calibri"/>
              <a:buChar char="-"/>
            </a:pP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PACF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tendrá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una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caída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exponencial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o sinusoidal.</a:t>
            </a:r>
            <a:endParaRPr sz="13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Calibri"/>
              <a:buChar char="-"/>
            </a:pP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ACF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tiene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un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pico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significativo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un lag, y no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sube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los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siguientes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3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No es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ciencia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exacta,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habrá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que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iterar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para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buscar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el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mejor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modelo</a:t>
            </a:r>
            <a:endParaRPr sz="13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2" name="Google Shape;322;ga8b485b1ff_0_299"/>
          <p:cNvSpPr txBox="1">
            <a:spLocks noGrp="1"/>
          </p:cNvSpPr>
          <p:nvPr>
            <p:ph type="title"/>
          </p:nvPr>
        </p:nvSpPr>
        <p:spPr>
          <a:xfrm>
            <a:off x="492625" y="319550"/>
            <a:ext cx="10515600" cy="10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 sz="3700" u="sng" dirty="0" err="1">
                <a:solidFill>
                  <a:srgbClr val="FF0000"/>
                </a:solidFill>
              </a:rPr>
              <a:t>Valores</a:t>
            </a:r>
            <a:r>
              <a:rPr lang="en-GB" sz="3700" u="sng" dirty="0">
                <a:solidFill>
                  <a:srgbClr val="FF0000"/>
                </a:solidFill>
              </a:rPr>
              <a:t> p y q </a:t>
            </a:r>
            <a:r>
              <a:rPr lang="en-GB" sz="3700" u="sng" dirty="0" err="1">
                <a:solidFill>
                  <a:srgbClr val="FF0000"/>
                </a:solidFill>
              </a:rPr>
              <a:t>óptimos</a:t>
            </a:r>
            <a:endParaRPr sz="3700" u="sng" dirty="0"/>
          </a:p>
        </p:txBody>
      </p:sp>
      <p:pic>
        <p:nvPicPr>
          <p:cNvPr id="323" name="Google Shape;323;ga8b485b1ff_0_2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5975" y="3955200"/>
            <a:ext cx="4287180" cy="2534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152261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a8b485b1ff_0_299"/>
          <p:cNvSpPr txBox="1"/>
          <p:nvPr/>
        </p:nvSpPr>
        <p:spPr>
          <a:xfrm>
            <a:off x="637450" y="1544000"/>
            <a:ext cx="10370700" cy="24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Basándose en la forma de la ACF:</a:t>
            </a:r>
            <a:endParaRPr sz="13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2" name="Google Shape;322;ga8b485b1ff_0_299"/>
          <p:cNvSpPr txBox="1">
            <a:spLocks noGrp="1"/>
          </p:cNvSpPr>
          <p:nvPr>
            <p:ph type="title"/>
          </p:nvPr>
        </p:nvSpPr>
        <p:spPr>
          <a:xfrm>
            <a:off x="492625" y="319550"/>
            <a:ext cx="10515600" cy="10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 sz="3700" u="sng">
                <a:solidFill>
                  <a:srgbClr val="FF0000"/>
                </a:solidFill>
              </a:rPr>
              <a:t>Valores p y q óptimos</a:t>
            </a:r>
            <a:endParaRPr sz="3700" u="sng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450B996D-BFC6-417F-B44F-7DA8F27A4B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8166" y="2072259"/>
            <a:ext cx="8479111" cy="3448409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a8b485b1ff_0_308"/>
          <p:cNvSpPr txBox="1"/>
          <p:nvPr/>
        </p:nvSpPr>
        <p:spPr>
          <a:xfrm>
            <a:off x="637450" y="1544000"/>
            <a:ext cx="10271400" cy="5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Modelo ARIMA que permite modelizar los comportamientos de seasonalidad, es decir, patrones repetitivos en los datos</a:t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0" name="Google Shape;330;ga8b485b1ff_0_308"/>
          <p:cNvSpPr txBox="1">
            <a:spLocks noGrp="1"/>
          </p:cNvSpPr>
          <p:nvPr>
            <p:ph type="title"/>
          </p:nvPr>
        </p:nvSpPr>
        <p:spPr>
          <a:xfrm>
            <a:off x="492625" y="319550"/>
            <a:ext cx="10515600" cy="10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 sz="3700">
                <a:solidFill>
                  <a:srgbClr val="FF0000"/>
                </a:solidFill>
              </a:rPr>
              <a:t>SARIMA</a:t>
            </a:r>
            <a:endParaRPr sz="3700"/>
          </a:p>
        </p:txBody>
      </p:sp>
      <p:sp>
        <p:nvSpPr>
          <p:cNvPr id="331" name="Google Shape;331;ga8b485b1ff_0_308"/>
          <p:cNvSpPr txBox="1"/>
          <p:nvPr/>
        </p:nvSpPr>
        <p:spPr>
          <a:xfrm>
            <a:off x="782275" y="5244100"/>
            <a:ext cx="10271400" cy="5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Añadimos una variable exógena, que básicamente es una variable externa</a:t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2" name="Google Shape;332;ga8b485b1ff_0_308"/>
          <p:cNvSpPr txBox="1">
            <a:spLocks noGrp="1"/>
          </p:cNvSpPr>
          <p:nvPr>
            <p:ph type="title"/>
          </p:nvPr>
        </p:nvSpPr>
        <p:spPr>
          <a:xfrm>
            <a:off x="637450" y="4019650"/>
            <a:ext cx="10515600" cy="10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 sz="3700">
                <a:solidFill>
                  <a:srgbClr val="FF0000"/>
                </a:solidFill>
              </a:rPr>
              <a:t>SARIMAX</a:t>
            </a:r>
            <a:endParaRPr sz="3700"/>
          </a:p>
        </p:txBody>
      </p:sp>
      <p:pic>
        <p:nvPicPr>
          <p:cNvPr id="333" name="Google Shape;333;ga8b485b1ff_0_3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85449" y="2082224"/>
            <a:ext cx="4520625" cy="193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a1eac15f37_0_4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FF0000"/>
              </a:buClr>
              <a:buSzPts val="4400"/>
            </a:pPr>
            <a:r>
              <a:rPr lang="en-GB" dirty="0">
                <a:solidFill>
                  <a:srgbClr val="FF0000"/>
                </a:solidFill>
              </a:rPr>
              <a:t>¿</a:t>
            </a:r>
            <a:r>
              <a:rPr lang="en-GB" dirty="0" err="1">
                <a:solidFill>
                  <a:srgbClr val="FF0000"/>
                </a:solidFill>
              </a:rPr>
              <a:t>Qué</a:t>
            </a:r>
            <a:r>
              <a:rPr lang="en-GB" dirty="0">
                <a:solidFill>
                  <a:srgbClr val="FF0000"/>
                </a:solidFill>
              </a:rPr>
              <a:t> es una </a:t>
            </a:r>
            <a:r>
              <a:rPr lang="es-ES" dirty="0">
                <a:solidFill>
                  <a:srgbClr val="FF0000"/>
                </a:solidFill>
              </a:rPr>
              <a:t>Serie Temporal</a:t>
            </a:r>
            <a:r>
              <a:rPr lang="en-GB" dirty="0">
                <a:solidFill>
                  <a:srgbClr val="FF0000"/>
                </a:solidFill>
              </a:rPr>
              <a:t> (o Time Series)?</a:t>
            </a:r>
            <a:endParaRPr dirty="0"/>
          </a:p>
        </p:txBody>
      </p:sp>
      <p:sp>
        <p:nvSpPr>
          <p:cNvPr id="102" name="Google Shape;102;ga1eac15f37_0_43"/>
          <p:cNvSpPr txBox="1"/>
          <p:nvPr/>
        </p:nvSpPr>
        <p:spPr>
          <a:xfrm>
            <a:off x="875675" y="1936575"/>
            <a:ext cx="5679300" cy="45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GB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Conjunto de </a:t>
            </a:r>
            <a:r>
              <a:rPr lang="en-GB" sz="20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observaciones</a:t>
            </a:r>
            <a:r>
              <a:rPr lang="en-GB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20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ordenadas</a:t>
            </a:r>
            <a:r>
              <a:rPr lang="en-GB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20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</a:t>
            </a:r>
            <a:r>
              <a:rPr lang="en-GB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el </a:t>
            </a:r>
            <a:r>
              <a:rPr lang="en-GB" sz="20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tiempo</a:t>
            </a:r>
            <a:r>
              <a:rPr lang="en-GB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a </a:t>
            </a:r>
            <a:r>
              <a:rPr lang="en-GB" sz="20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través</a:t>
            </a:r>
            <a:r>
              <a:rPr lang="en-GB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GB" sz="20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intervalos</a:t>
            </a:r>
            <a:r>
              <a:rPr lang="en-GB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GB" sz="20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tiempo</a:t>
            </a:r>
            <a:r>
              <a:rPr lang="en-GB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20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regulares</a:t>
            </a:r>
            <a:r>
              <a:rPr lang="en-GB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20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20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GB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El </a:t>
            </a:r>
            <a:r>
              <a:rPr lang="en-GB" sz="20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intervalo</a:t>
            </a:r>
            <a:r>
              <a:rPr lang="en-GB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GB" sz="20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tiempo</a:t>
            </a:r>
            <a:r>
              <a:rPr lang="en-GB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20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podría</a:t>
            </a:r>
            <a:r>
              <a:rPr lang="en-GB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ser:</a:t>
            </a:r>
            <a:endParaRPr sz="20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Char char="-"/>
            </a:pPr>
            <a:r>
              <a:rPr lang="en-GB" sz="20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Anual</a:t>
            </a:r>
            <a:r>
              <a:rPr lang="en-GB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GB" sz="20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presupuesto</a:t>
            </a:r>
            <a:r>
              <a:rPr lang="en-GB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20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anual</a:t>
            </a:r>
            <a:r>
              <a:rPr lang="en-GB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sz="20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Char char="-"/>
            </a:pPr>
            <a:r>
              <a:rPr lang="en-GB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Trimestral (</a:t>
            </a:r>
            <a:r>
              <a:rPr lang="en-GB" sz="20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gastos</a:t>
            </a:r>
            <a:r>
              <a:rPr lang="en-GB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sz="20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Char char="-"/>
            </a:pPr>
            <a:r>
              <a:rPr lang="en-GB" sz="20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Mensual</a:t>
            </a:r>
            <a:r>
              <a:rPr lang="en-GB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GB" sz="20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tráfico</a:t>
            </a:r>
            <a:r>
              <a:rPr lang="en-GB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20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aéreo</a:t>
            </a:r>
            <a:r>
              <a:rPr lang="en-GB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sz="20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Char char="-"/>
            </a:pPr>
            <a:r>
              <a:rPr lang="en-GB" sz="20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Semanal</a:t>
            </a:r>
            <a:r>
              <a:rPr lang="en-GB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GB" sz="20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ventas</a:t>
            </a:r>
            <a:r>
              <a:rPr lang="en-GB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20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semanales</a:t>
            </a:r>
            <a:r>
              <a:rPr lang="en-GB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sz="20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Char char="-"/>
            </a:pPr>
            <a:r>
              <a:rPr lang="en-GB" sz="20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Diario</a:t>
            </a:r>
            <a:r>
              <a:rPr lang="en-GB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GB" sz="20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tiempo</a:t>
            </a:r>
            <a:r>
              <a:rPr lang="en-GB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sz="20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Char char="-"/>
            </a:pPr>
            <a:r>
              <a:rPr lang="en-GB" sz="20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Horario</a:t>
            </a:r>
            <a:r>
              <a:rPr lang="en-GB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GB" sz="20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precio</a:t>
            </a:r>
            <a:r>
              <a:rPr lang="en-GB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stocks)</a:t>
            </a:r>
            <a:endParaRPr sz="20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Char char="-"/>
            </a:pPr>
            <a:r>
              <a:rPr lang="en-GB" sz="20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Minutos</a:t>
            </a:r>
            <a:r>
              <a:rPr lang="en-GB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(entradas </a:t>
            </a:r>
            <a:r>
              <a:rPr lang="en-GB" sz="20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</a:t>
            </a:r>
            <a:r>
              <a:rPr lang="en-GB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un call </a:t>
            </a:r>
            <a:r>
              <a:rPr lang="en-GB" sz="20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center</a:t>
            </a:r>
            <a:r>
              <a:rPr lang="en-GB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sz="20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Char char="-"/>
            </a:pPr>
            <a:r>
              <a:rPr lang="en-GB" sz="20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Segundos</a:t>
            </a:r>
            <a:r>
              <a:rPr lang="en-GB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GB" sz="20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Tráfico</a:t>
            </a:r>
            <a:r>
              <a:rPr lang="en-GB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web)</a:t>
            </a:r>
            <a:endParaRPr sz="20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3" name="Google Shape;103;ga1eac15f37_0_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58225" y="3091250"/>
            <a:ext cx="5369700" cy="268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a231b88e58_0_24"/>
          <p:cNvSpPr txBox="1"/>
          <p:nvPr/>
        </p:nvSpPr>
        <p:spPr>
          <a:xfrm>
            <a:off x="637450" y="1544000"/>
            <a:ext cx="9984600" cy="32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Podemos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transformar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la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serie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temporal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un conjunto de lags, que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serían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las features del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modelo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e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intentaríamos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predecir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como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si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fuese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un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modelo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clásico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supervisado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regresión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este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caso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podríamos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aplicar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cualquier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algoritmo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regresor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LinearRegression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DecisionTreeRegressor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RandomForestRegressor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...</a:t>
            </a:r>
            <a:endParaRPr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0" name="Google Shape;340;ga231b88e58_0_24"/>
          <p:cNvSpPr txBox="1">
            <a:spLocks noGrp="1"/>
          </p:cNvSpPr>
          <p:nvPr>
            <p:ph type="title"/>
          </p:nvPr>
        </p:nvSpPr>
        <p:spPr>
          <a:xfrm>
            <a:off x="492625" y="319550"/>
            <a:ext cx="10515600" cy="10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 sz="3700" dirty="0" err="1">
                <a:solidFill>
                  <a:srgbClr val="FF0000"/>
                </a:solidFill>
              </a:rPr>
              <a:t>Otros</a:t>
            </a:r>
            <a:r>
              <a:rPr lang="en-GB" sz="3700" dirty="0">
                <a:solidFill>
                  <a:srgbClr val="FF0000"/>
                </a:solidFill>
              </a:rPr>
              <a:t> </a:t>
            </a:r>
            <a:r>
              <a:rPr lang="en-GB" sz="3700" dirty="0" err="1">
                <a:solidFill>
                  <a:srgbClr val="FF0000"/>
                </a:solidFill>
              </a:rPr>
              <a:t>modelos</a:t>
            </a:r>
            <a:endParaRPr sz="3700" dirty="0"/>
          </a:p>
        </p:txBody>
      </p:sp>
      <p:pic>
        <p:nvPicPr>
          <p:cNvPr id="341" name="Google Shape;341;ga231b88e58_0_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8025" y="2892500"/>
            <a:ext cx="6322800" cy="3091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a231b88e58_0_24"/>
          <p:cNvSpPr txBox="1"/>
          <p:nvPr/>
        </p:nvSpPr>
        <p:spPr>
          <a:xfrm>
            <a:off x="637450" y="1544000"/>
            <a:ext cx="4564865" cy="32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Metodología: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s-ES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+mj-lt"/>
              <a:buAutoNum type="arabicPeriod"/>
            </a:pPr>
            <a:r>
              <a:rPr lang="es-ES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Partimos de un </a:t>
            </a:r>
            <a:r>
              <a:rPr lang="es-ES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DataFrame</a:t>
            </a:r>
            <a:r>
              <a:rPr lang="es-ES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con una serie temporal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+mj-lt"/>
              <a:buAutoNum type="arabicPeriod"/>
            </a:pPr>
            <a:endParaRPr lang="es-ES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0" name="Google Shape;340;ga231b88e58_0_24"/>
          <p:cNvSpPr txBox="1">
            <a:spLocks noGrp="1"/>
          </p:cNvSpPr>
          <p:nvPr>
            <p:ph type="title"/>
          </p:nvPr>
        </p:nvSpPr>
        <p:spPr>
          <a:xfrm>
            <a:off x="492625" y="319550"/>
            <a:ext cx="10515600" cy="10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 sz="3700" dirty="0" err="1">
                <a:solidFill>
                  <a:srgbClr val="FF0000"/>
                </a:solidFill>
              </a:rPr>
              <a:t>Otros</a:t>
            </a:r>
            <a:r>
              <a:rPr lang="en-GB" sz="3700" dirty="0">
                <a:solidFill>
                  <a:srgbClr val="FF0000"/>
                </a:solidFill>
              </a:rPr>
              <a:t> </a:t>
            </a:r>
            <a:r>
              <a:rPr lang="en-GB" sz="3700" dirty="0" err="1">
                <a:solidFill>
                  <a:srgbClr val="FF0000"/>
                </a:solidFill>
              </a:rPr>
              <a:t>modelos</a:t>
            </a:r>
            <a:endParaRPr sz="3700" dirty="0"/>
          </a:p>
        </p:txBody>
      </p:sp>
      <p:graphicFrame>
        <p:nvGraphicFramePr>
          <p:cNvPr id="7" name="Tabla 6">
            <a:extLst>
              <a:ext uri="{FF2B5EF4-FFF2-40B4-BE49-F238E27FC236}">
                <a16:creationId xmlns:a16="http://schemas.microsoft.com/office/drawing/2014/main" id="{842B01CB-56BF-4AB1-B4CD-0BC15CB43E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5603020"/>
              </p:ext>
            </p:extLst>
          </p:nvPr>
        </p:nvGraphicFramePr>
        <p:xfrm>
          <a:off x="7164280" y="1989173"/>
          <a:ext cx="2698146" cy="300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9073">
                  <a:extLst>
                    <a:ext uri="{9D8B030D-6E8A-4147-A177-3AD203B41FA5}">
                      <a16:colId xmlns:a16="http://schemas.microsoft.com/office/drawing/2014/main" val="345179046"/>
                    </a:ext>
                  </a:extLst>
                </a:gridCol>
                <a:gridCol w="1349073">
                  <a:extLst>
                    <a:ext uri="{9D8B030D-6E8A-4147-A177-3AD203B41FA5}">
                      <a16:colId xmlns:a16="http://schemas.microsoft.com/office/drawing/2014/main" val="13637464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err="1"/>
                        <a:t>Value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67674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2019-02-01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2581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2019-02-02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16696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2019-02-03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813507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ES" dirty="0"/>
                        <a:t>2019-02-04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304194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r>
                        <a:rPr lang="es-ES" dirty="0"/>
                        <a:t>2019-02-05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898150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E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3898423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r>
                        <a:rPr lang="es-ES" dirty="0"/>
                        <a:t>2020-03-16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6279995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r>
                        <a:rPr lang="es-ES" dirty="0"/>
                        <a:t>2020-03-17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79206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791204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a231b88e58_0_24"/>
          <p:cNvSpPr txBox="1"/>
          <p:nvPr/>
        </p:nvSpPr>
        <p:spPr>
          <a:xfrm>
            <a:off x="637450" y="1544000"/>
            <a:ext cx="4564865" cy="32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Metodología: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s-ES" sz="16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+mj-lt"/>
              <a:buAutoNum type="arabicPeriod"/>
            </a:pPr>
            <a:r>
              <a:rPr lang="es-ES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Partimos de un </a:t>
            </a:r>
            <a:r>
              <a:rPr lang="es-ES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DataFrame</a:t>
            </a:r>
            <a:r>
              <a:rPr lang="es-ES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con una serie temporal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+mj-lt"/>
              <a:buAutoNum type="arabicPeriod"/>
            </a:pPr>
            <a:r>
              <a:rPr lang="es-ES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Elegimos una ventana temporal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+mj-lt"/>
              <a:buAutoNum type="arabicPeriod"/>
            </a:pPr>
            <a:r>
              <a:rPr lang="es-ES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Creamos las columnas con los desfases (</a:t>
            </a:r>
            <a:r>
              <a:rPr lang="es-ES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lags</a:t>
            </a:r>
            <a:r>
              <a:rPr lang="es-ES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) correspondientes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+mj-lt"/>
              <a:buAutoNum type="arabicPeriod"/>
            </a:pPr>
            <a:endParaRPr lang="es-ES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0" name="Google Shape;340;ga231b88e58_0_24"/>
          <p:cNvSpPr txBox="1">
            <a:spLocks noGrp="1"/>
          </p:cNvSpPr>
          <p:nvPr>
            <p:ph type="title"/>
          </p:nvPr>
        </p:nvSpPr>
        <p:spPr>
          <a:xfrm>
            <a:off x="492625" y="319550"/>
            <a:ext cx="10515600" cy="10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 sz="3700" dirty="0" err="1">
                <a:solidFill>
                  <a:srgbClr val="FF0000"/>
                </a:solidFill>
              </a:rPr>
              <a:t>Otros</a:t>
            </a:r>
            <a:r>
              <a:rPr lang="en-GB" sz="3700" dirty="0">
                <a:solidFill>
                  <a:srgbClr val="FF0000"/>
                </a:solidFill>
              </a:rPr>
              <a:t> </a:t>
            </a:r>
            <a:r>
              <a:rPr lang="en-GB" sz="3700" dirty="0" err="1">
                <a:solidFill>
                  <a:srgbClr val="FF0000"/>
                </a:solidFill>
              </a:rPr>
              <a:t>modelos</a:t>
            </a:r>
            <a:endParaRPr sz="3700" dirty="0"/>
          </a:p>
        </p:txBody>
      </p:sp>
      <p:graphicFrame>
        <p:nvGraphicFramePr>
          <p:cNvPr id="7" name="Tabla 6">
            <a:extLst>
              <a:ext uri="{FF2B5EF4-FFF2-40B4-BE49-F238E27FC236}">
                <a16:creationId xmlns:a16="http://schemas.microsoft.com/office/drawing/2014/main" id="{842B01CB-56BF-4AB1-B4CD-0BC15CB43E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4508450"/>
              </p:ext>
            </p:extLst>
          </p:nvPr>
        </p:nvGraphicFramePr>
        <p:xfrm>
          <a:off x="6916732" y="1989173"/>
          <a:ext cx="4092179" cy="300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6968">
                  <a:extLst>
                    <a:ext uri="{9D8B030D-6E8A-4147-A177-3AD203B41FA5}">
                      <a16:colId xmlns:a16="http://schemas.microsoft.com/office/drawing/2014/main" val="345179046"/>
                    </a:ext>
                  </a:extLst>
                </a:gridCol>
                <a:gridCol w="773430">
                  <a:extLst>
                    <a:ext uri="{9D8B030D-6E8A-4147-A177-3AD203B41FA5}">
                      <a16:colId xmlns:a16="http://schemas.microsoft.com/office/drawing/2014/main" val="1363746470"/>
                    </a:ext>
                  </a:extLst>
                </a:gridCol>
                <a:gridCol w="705168">
                  <a:extLst>
                    <a:ext uri="{9D8B030D-6E8A-4147-A177-3AD203B41FA5}">
                      <a16:colId xmlns:a16="http://schemas.microsoft.com/office/drawing/2014/main" val="2160559471"/>
                    </a:ext>
                  </a:extLst>
                </a:gridCol>
                <a:gridCol w="705168">
                  <a:extLst>
                    <a:ext uri="{9D8B030D-6E8A-4147-A177-3AD203B41FA5}">
                      <a16:colId xmlns:a16="http://schemas.microsoft.com/office/drawing/2014/main" val="382404343"/>
                    </a:ext>
                  </a:extLst>
                </a:gridCol>
                <a:gridCol w="771445">
                  <a:extLst>
                    <a:ext uri="{9D8B030D-6E8A-4147-A177-3AD203B41FA5}">
                      <a16:colId xmlns:a16="http://schemas.microsoft.com/office/drawing/2014/main" val="22956133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lag_3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lag_2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lag_1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target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67674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2019-02-01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2581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2019-02-02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16696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2019-02-03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813507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ES" dirty="0"/>
                        <a:t>2019-02-04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304194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r>
                        <a:rPr lang="es-ES" dirty="0"/>
                        <a:t>2019-02-05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898150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E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3898423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r>
                        <a:rPr lang="es-ES" dirty="0"/>
                        <a:t>2020-03-16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6279995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r>
                        <a:rPr lang="es-ES" dirty="0"/>
                        <a:t>2020-03-17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7920642"/>
                  </a:ext>
                </a:extLst>
              </a:tr>
            </a:tbl>
          </a:graphicData>
        </a:graphic>
      </p:graphicFrame>
      <p:sp>
        <p:nvSpPr>
          <p:cNvPr id="2" name="CuadroTexto 1">
            <a:extLst>
              <a:ext uri="{FF2B5EF4-FFF2-40B4-BE49-F238E27FC236}">
                <a16:creationId xmlns:a16="http://schemas.microsoft.com/office/drawing/2014/main" id="{18A6AEFF-33D1-405A-9B96-707CE9D6548F}"/>
              </a:ext>
            </a:extLst>
          </p:cNvPr>
          <p:cNvSpPr txBox="1"/>
          <p:nvPr/>
        </p:nvSpPr>
        <p:spPr>
          <a:xfrm>
            <a:off x="8513351" y="1163795"/>
            <a:ext cx="8306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>
                <a:solidFill>
                  <a:srgbClr val="FF0000"/>
                </a:solidFill>
              </a:rPr>
              <a:t>m = 3</a:t>
            </a:r>
          </a:p>
        </p:txBody>
      </p:sp>
    </p:spTree>
    <p:extLst>
      <p:ext uri="{BB962C8B-B14F-4D97-AF65-F5344CB8AC3E}">
        <p14:creationId xmlns:p14="http://schemas.microsoft.com/office/powerpoint/2010/main" val="2012314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a231b88e58_0_24"/>
          <p:cNvSpPr txBox="1"/>
          <p:nvPr/>
        </p:nvSpPr>
        <p:spPr>
          <a:xfrm>
            <a:off x="637450" y="1544000"/>
            <a:ext cx="4564865" cy="32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Metodología: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s-ES" sz="16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+mj-lt"/>
              <a:buAutoNum type="arabicPeriod"/>
            </a:pPr>
            <a:r>
              <a:rPr lang="es-ES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Partimos de un </a:t>
            </a:r>
            <a:r>
              <a:rPr lang="es-ES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DataFrame</a:t>
            </a:r>
            <a:r>
              <a:rPr lang="es-ES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con una serie temporal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+mj-lt"/>
              <a:buAutoNum type="arabicPeriod"/>
            </a:pPr>
            <a:r>
              <a:rPr lang="es-ES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Elegimos una ventana temporal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+mj-lt"/>
              <a:buAutoNum type="arabicPeriod"/>
            </a:pPr>
            <a:r>
              <a:rPr lang="es-ES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Creamos las columnas con los desfases (</a:t>
            </a:r>
            <a:r>
              <a:rPr lang="es-ES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lags</a:t>
            </a:r>
            <a:r>
              <a:rPr lang="es-ES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) correspondientes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+mj-lt"/>
              <a:buAutoNum type="arabicPeriod"/>
            </a:pPr>
            <a:endParaRPr lang="es-ES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0" name="Google Shape;340;ga231b88e58_0_24"/>
          <p:cNvSpPr txBox="1">
            <a:spLocks noGrp="1"/>
          </p:cNvSpPr>
          <p:nvPr>
            <p:ph type="title"/>
          </p:nvPr>
        </p:nvSpPr>
        <p:spPr>
          <a:xfrm>
            <a:off x="492625" y="319550"/>
            <a:ext cx="10515600" cy="10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 sz="3700" dirty="0" err="1">
                <a:solidFill>
                  <a:srgbClr val="FF0000"/>
                </a:solidFill>
              </a:rPr>
              <a:t>Otros</a:t>
            </a:r>
            <a:r>
              <a:rPr lang="en-GB" sz="3700" dirty="0">
                <a:solidFill>
                  <a:srgbClr val="FF0000"/>
                </a:solidFill>
              </a:rPr>
              <a:t> </a:t>
            </a:r>
            <a:r>
              <a:rPr lang="en-GB" sz="3700" dirty="0" err="1">
                <a:solidFill>
                  <a:srgbClr val="FF0000"/>
                </a:solidFill>
              </a:rPr>
              <a:t>modelos</a:t>
            </a:r>
            <a:endParaRPr sz="3700" dirty="0"/>
          </a:p>
        </p:txBody>
      </p:sp>
      <p:graphicFrame>
        <p:nvGraphicFramePr>
          <p:cNvPr id="7" name="Tabla 6">
            <a:extLst>
              <a:ext uri="{FF2B5EF4-FFF2-40B4-BE49-F238E27FC236}">
                <a16:creationId xmlns:a16="http://schemas.microsoft.com/office/drawing/2014/main" id="{842B01CB-56BF-4AB1-B4CD-0BC15CB43E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050194"/>
              </p:ext>
            </p:extLst>
          </p:nvPr>
        </p:nvGraphicFramePr>
        <p:xfrm>
          <a:off x="6916732" y="1989173"/>
          <a:ext cx="4092179" cy="300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6968">
                  <a:extLst>
                    <a:ext uri="{9D8B030D-6E8A-4147-A177-3AD203B41FA5}">
                      <a16:colId xmlns:a16="http://schemas.microsoft.com/office/drawing/2014/main" val="345179046"/>
                    </a:ext>
                  </a:extLst>
                </a:gridCol>
                <a:gridCol w="773430">
                  <a:extLst>
                    <a:ext uri="{9D8B030D-6E8A-4147-A177-3AD203B41FA5}">
                      <a16:colId xmlns:a16="http://schemas.microsoft.com/office/drawing/2014/main" val="1363746470"/>
                    </a:ext>
                  </a:extLst>
                </a:gridCol>
                <a:gridCol w="705168">
                  <a:extLst>
                    <a:ext uri="{9D8B030D-6E8A-4147-A177-3AD203B41FA5}">
                      <a16:colId xmlns:a16="http://schemas.microsoft.com/office/drawing/2014/main" val="2160559471"/>
                    </a:ext>
                  </a:extLst>
                </a:gridCol>
                <a:gridCol w="705168">
                  <a:extLst>
                    <a:ext uri="{9D8B030D-6E8A-4147-A177-3AD203B41FA5}">
                      <a16:colId xmlns:a16="http://schemas.microsoft.com/office/drawing/2014/main" val="382404343"/>
                    </a:ext>
                  </a:extLst>
                </a:gridCol>
                <a:gridCol w="771445">
                  <a:extLst>
                    <a:ext uri="{9D8B030D-6E8A-4147-A177-3AD203B41FA5}">
                      <a16:colId xmlns:a16="http://schemas.microsoft.com/office/drawing/2014/main" val="22956133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lag_3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lag_2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lag_1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target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67674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2019-02-01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2581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2019-02-02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16696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2019-02-03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813507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ES" dirty="0"/>
                        <a:t>2019-02-04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304194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r>
                        <a:rPr lang="es-ES" dirty="0"/>
                        <a:t>2019-02-05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898150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E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3898423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r>
                        <a:rPr lang="es-ES" dirty="0"/>
                        <a:t>2020-03-16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6279995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r>
                        <a:rPr lang="es-ES" dirty="0"/>
                        <a:t>2020-03-17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7920642"/>
                  </a:ext>
                </a:extLst>
              </a:tr>
            </a:tbl>
          </a:graphicData>
        </a:graphic>
      </p:graphicFrame>
      <p:sp>
        <p:nvSpPr>
          <p:cNvPr id="2" name="CuadroTexto 1">
            <a:extLst>
              <a:ext uri="{FF2B5EF4-FFF2-40B4-BE49-F238E27FC236}">
                <a16:creationId xmlns:a16="http://schemas.microsoft.com/office/drawing/2014/main" id="{18A6AEFF-33D1-405A-9B96-707CE9D6548F}"/>
              </a:ext>
            </a:extLst>
          </p:cNvPr>
          <p:cNvSpPr txBox="1"/>
          <p:nvPr/>
        </p:nvSpPr>
        <p:spPr>
          <a:xfrm>
            <a:off x="8513351" y="1163795"/>
            <a:ext cx="8306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>
                <a:solidFill>
                  <a:srgbClr val="FF0000"/>
                </a:solidFill>
              </a:rPr>
              <a:t>m = 3</a:t>
            </a:r>
          </a:p>
        </p:txBody>
      </p:sp>
      <p:cxnSp>
        <p:nvCxnSpPr>
          <p:cNvPr id="20" name="Conector recto de flecha 19">
            <a:extLst>
              <a:ext uri="{FF2B5EF4-FFF2-40B4-BE49-F238E27FC236}">
                <a16:creationId xmlns:a16="http://schemas.microsoft.com/office/drawing/2014/main" id="{34307AD2-0283-41FD-8979-11F656BE0210}"/>
              </a:ext>
            </a:extLst>
          </p:cNvPr>
          <p:cNvCxnSpPr>
            <a:cxnSpLocks/>
          </p:cNvCxnSpPr>
          <p:nvPr/>
        </p:nvCxnSpPr>
        <p:spPr>
          <a:xfrm flipV="1">
            <a:off x="8401050" y="2958645"/>
            <a:ext cx="1952625" cy="981348"/>
          </a:xfrm>
          <a:prstGeom prst="straightConnector1">
            <a:avLst/>
          </a:prstGeom>
          <a:ln>
            <a:solidFill>
              <a:schemeClr val="accent5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de flecha 21">
            <a:extLst>
              <a:ext uri="{FF2B5EF4-FFF2-40B4-BE49-F238E27FC236}">
                <a16:creationId xmlns:a16="http://schemas.microsoft.com/office/drawing/2014/main" id="{DB379A0E-4597-4BA6-B1BD-87CB4D8C2550}"/>
              </a:ext>
            </a:extLst>
          </p:cNvPr>
          <p:cNvCxnSpPr>
            <a:cxnSpLocks/>
          </p:cNvCxnSpPr>
          <p:nvPr/>
        </p:nvCxnSpPr>
        <p:spPr>
          <a:xfrm flipV="1">
            <a:off x="8401050" y="2616552"/>
            <a:ext cx="1952625" cy="981348"/>
          </a:xfrm>
          <a:prstGeom prst="straightConnector1">
            <a:avLst/>
          </a:prstGeom>
          <a:ln>
            <a:solidFill>
              <a:schemeClr val="accent5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cto de flecha 22">
            <a:extLst>
              <a:ext uri="{FF2B5EF4-FFF2-40B4-BE49-F238E27FC236}">
                <a16:creationId xmlns:a16="http://schemas.microsoft.com/office/drawing/2014/main" id="{F4E093CF-1692-4663-9586-EA694B65B786}"/>
              </a:ext>
            </a:extLst>
          </p:cNvPr>
          <p:cNvCxnSpPr>
            <a:cxnSpLocks/>
          </p:cNvCxnSpPr>
          <p:nvPr/>
        </p:nvCxnSpPr>
        <p:spPr>
          <a:xfrm flipV="1">
            <a:off x="8401050" y="2622945"/>
            <a:ext cx="1303931" cy="655328"/>
          </a:xfrm>
          <a:prstGeom prst="straightConnector1">
            <a:avLst/>
          </a:prstGeom>
          <a:ln>
            <a:solidFill>
              <a:schemeClr val="accent5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cto de flecha 24">
            <a:extLst>
              <a:ext uri="{FF2B5EF4-FFF2-40B4-BE49-F238E27FC236}">
                <a16:creationId xmlns:a16="http://schemas.microsoft.com/office/drawing/2014/main" id="{F06EF702-4BBE-4D2C-8296-8F60073E628F}"/>
              </a:ext>
            </a:extLst>
          </p:cNvPr>
          <p:cNvCxnSpPr>
            <a:cxnSpLocks/>
          </p:cNvCxnSpPr>
          <p:nvPr/>
        </p:nvCxnSpPr>
        <p:spPr>
          <a:xfrm flipV="1">
            <a:off x="8401050" y="2643362"/>
            <a:ext cx="561771" cy="282334"/>
          </a:xfrm>
          <a:prstGeom prst="straightConnector1">
            <a:avLst/>
          </a:prstGeom>
          <a:ln>
            <a:solidFill>
              <a:schemeClr val="accent5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cto de flecha 26">
            <a:extLst>
              <a:ext uri="{FF2B5EF4-FFF2-40B4-BE49-F238E27FC236}">
                <a16:creationId xmlns:a16="http://schemas.microsoft.com/office/drawing/2014/main" id="{AE51C54D-690B-456D-96D1-1CD855378383}"/>
              </a:ext>
            </a:extLst>
          </p:cNvPr>
          <p:cNvCxnSpPr>
            <a:cxnSpLocks/>
          </p:cNvCxnSpPr>
          <p:nvPr/>
        </p:nvCxnSpPr>
        <p:spPr>
          <a:xfrm flipV="1">
            <a:off x="8401050" y="4589507"/>
            <a:ext cx="561771" cy="282334"/>
          </a:xfrm>
          <a:prstGeom prst="straightConnector1">
            <a:avLst/>
          </a:prstGeom>
          <a:ln>
            <a:solidFill>
              <a:schemeClr val="accent5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cto de flecha 27">
            <a:extLst>
              <a:ext uri="{FF2B5EF4-FFF2-40B4-BE49-F238E27FC236}">
                <a16:creationId xmlns:a16="http://schemas.microsoft.com/office/drawing/2014/main" id="{254E467C-4B7A-4BFB-BC21-8A83999A27B7}"/>
              </a:ext>
            </a:extLst>
          </p:cNvPr>
          <p:cNvCxnSpPr>
            <a:cxnSpLocks/>
          </p:cNvCxnSpPr>
          <p:nvPr/>
        </p:nvCxnSpPr>
        <p:spPr>
          <a:xfrm flipV="1">
            <a:off x="9063142" y="4589507"/>
            <a:ext cx="561771" cy="282334"/>
          </a:xfrm>
          <a:prstGeom prst="straightConnector1">
            <a:avLst/>
          </a:prstGeom>
          <a:ln>
            <a:solidFill>
              <a:schemeClr val="accent5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recto de flecha 28">
            <a:extLst>
              <a:ext uri="{FF2B5EF4-FFF2-40B4-BE49-F238E27FC236}">
                <a16:creationId xmlns:a16="http://schemas.microsoft.com/office/drawing/2014/main" id="{2B0E5CFD-8EE7-45E1-9593-099FBFC1AB14}"/>
              </a:ext>
            </a:extLst>
          </p:cNvPr>
          <p:cNvCxnSpPr>
            <a:cxnSpLocks/>
          </p:cNvCxnSpPr>
          <p:nvPr/>
        </p:nvCxnSpPr>
        <p:spPr>
          <a:xfrm flipV="1">
            <a:off x="9791904" y="4589507"/>
            <a:ext cx="561771" cy="282334"/>
          </a:xfrm>
          <a:prstGeom prst="straightConnector1">
            <a:avLst/>
          </a:prstGeom>
          <a:ln>
            <a:solidFill>
              <a:schemeClr val="accent5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8469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a231b88e58_0_24"/>
          <p:cNvSpPr txBox="1"/>
          <p:nvPr/>
        </p:nvSpPr>
        <p:spPr>
          <a:xfrm>
            <a:off x="637450" y="1544000"/>
            <a:ext cx="4564865" cy="32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Metodología: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s-ES" sz="16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+mj-lt"/>
              <a:buAutoNum type="arabicPeriod"/>
            </a:pPr>
            <a:r>
              <a:rPr lang="es-ES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Partimos de un </a:t>
            </a:r>
            <a:r>
              <a:rPr lang="es-ES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DataFrame</a:t>
            </a:r>
            <a:r>
              <a:rPr lang="es-ES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con una serie temporal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+mj-lt"/>
              <a:buAutoNum type="arabicPeriod"/>
            </a:pPr>
            <a:r>
              <a:rPr lang="es-ES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Elegimos una ventana temporal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+mj-lt"/>
              <a:buAutoNum type="arabicPeriod"/>
            </a:pPr>
            <a:r>
              <a:rPr lang="es-ES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Creamos las columnas con los desfases (</a:t>
            </a:r>
            <a:r>
              <a:rPr lang="es-ES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lags</a:t>
            </a:r>
            <a:r>
              <a:rPr lang="es-ES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) correspondientes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+mj-lt"/>
              <a:buAutoNum type="arabicPeriod"/>
            </a:pPr>
            <a:r>
              <a:rPr lang="es-ES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(Opcional) Si tenemos variables exógenas, podríamos utilizarlas como columnas extra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+mj-lt"/>
              <a:buAutoNum type="arabicPeriod"/>
            </a:pPr>
            <a:endParaRPr lang="es-ES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0" name="Google Shape;340;ga231b88e58_0_24"/>
          <p:cNvSpPr txBox="1">
            <a:spLocks noGrp="1"/>
          </p:cNvSpPr>
          <p:nvPr>
            <p:ph type="title"/>
          </p:nvPr>
        </p:nvSpPr>
        <p:spPr>
          <a:xfrm>
            <a:off x="492625" y="319550"/>
            <a:ext cx="10515600" cy="10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 sz="3700" dirty="0" err="1">
                <a:solidFill>
                  <a:srgbClr val="FF0000"/>
                </a:solidFill>
              </a:rPr>
              <a:t>Otros</a:t>
            </a:r>
            <a:r>
              <a:rPr lang="en-GB" sz="3700" dirty="0">
                <a:solidFill>
                  <a:srgbClr val="FF0000"/>
                </a:solidFill>
              </a:rPr>
              <a:t> </a:t>
            </a:r>
            <a:r>
              <a:rPr lang="en-GB" sz="3700" dirty="0" err="1">
                <a:solidFill>
                  <a:srgbClr val="FF0000"/>
                </a:solidFill>
              </a:rPr>
              <a:t>modelos</a:t>
            </a:r>
            <a:endParaRPr sz="3700" dirty="0"/>
          </a:p>
        </p:txBody>
      </p:sp>
      <p:graphicFrame>
        <p:nvGraphicFramePr>
          <p:cNvPr id="7" name="Tabla 6">
            <a:extLst>
              <a:ext uri="{FF2B5EF4-FFF2-40B4-BE49-F238E27FC236}">
                <a16:creationId xmlns:a16="http://schemas.microsoft.com/office/drawing/2014/main" id="{842B01CB-56BF-4AB1-B4CD-0BC15CB43E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5060130"/>
              </p:ext>
            </p:extLst>
          </p:nvPr>
        </p:nvGraphicFramePr>
        <p:xfrm>
          <a:off x="6096000" y="1989173"/>
          <a:ext cx="4092179" cy="300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6968">
                  <a:extLst>
                    <a:ext uri="{9D8B030D-6E8A-4147-A177-3AD203B41FA5}">
                      <a16:colId xmlns:a16="http://schemas.microsoft.com/office/drawing/2014/main" val="345179046"/>
                    </a:ext>
                  </a:extLst>
                </a:gridCol>
                <a:gridCol w="773430">
                  <a:extLst>
                    <a:ext uri="{9D8B030D-6E8A-4147-A177-3AD203B41FA5}">
                      <a16:colId xmlns:a16="http://schemas.microsoft.com/office/drawing/2014/main" val="1363746470"/>
                    </a:ext>
                  </a:extLst>
                </a:gridCol>
                <a:gridCol w="705168">
                  <a:extLst>
                    <a:ext uri="{9D8B030D-6E8A-4147-A177-3AD203B41FA5}">
                      <a16:colId xmlns:a16="http://schemas.microsoft.com/office/drawing/2014/main" val="2160559471"/>
                    </a:ext>
                  </a:extLst>
                </a:gridCol>
                <a:gridCol w="705168">
                  <a:extLst>
                    <a:ext uri="{9D8B030D-6E8A-4147-A177-3AD203B41FA5}">
                      <a16:colId xmlns:a16="http://schemas.microsoft.com/office/drawing/2014/main" val="382404343"/>
                    </a:ext>
                  </a:extLst>
                </a:gridCol>
                <a:gridCol w="771445">
                  <a:extLst>
                    <a:ext uri="{9D8B030D-6E8A-4147-A177-3AD203B41FA5}">
                      <a16:colId xmlns:a16="http://schemas.microsoft.com/office/drawing/2014/main" val="22956133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lag_3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lag_2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lag_1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target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67674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2019-02-01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2581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2019-02-02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16696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2019-02-03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813507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ES" dirty="0"/>
                        <a:t>2019-02-04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304194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r>
                        <a:rPr lang="es-ES" dirty="0"/>
                        <a:t>2019-02-05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898150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E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3898423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r>
                        <a:rPr lang="es-ES" dirty="0"/>
                        <a:t>2020-03-16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6279995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r>
                        <a:rPr lang="es-ES" dirty="0"/>
                        <a:t>2020-03-17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7920642"/>
                  </a:ext>
                </a:extLst>
              </a:tr>
            </a:tbl>
          </a:graphicData>
        </a:graphic>
      </p:graphicFrame>
      <p:graphicFrame>
        <p:nvGraphicFramePr>
          <p:cNvPr id="8" name="Tabla 7">
            <a:extLst>
              <a:ext uri="{FF2B5EF4-FFF2-40B4-BE49-F238E27FC236}">
                <a16:creationId xmlns:a16="http://schemas.microsoft.com/office/drawing/2014/main" id="{0BD073EF-F0AB-4F01-BB2D-6E0F4A5564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2387016"/>
              </p:ext>
            </p:extLst>
          </p:nvPr>
        </p:nvGraphicFramePr>
        <p:xfrm>
          <a:off x="10188179" y="1989173"/>
          <a:ext cx="1476613" cy="300736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705168">
                  <a:extLst>
                    <a:ext uri="{9D8B030D-6E8A-4147-A177-3AD203B41FA5}">
                      <a16:colId xmlns:a16="http://schemas.microsoft.com/office/drawing/2014/main" val="382404343"/>
                    </a:ext>
                  </a:extLst>
                </a:gridCol>
                <a:gridCol w="771445">
                  <a:extLst>
                    <a:ext uri="{9D8B030D-6E8A-4147-A177-3AD203B41FA5}">
                      <a16:colId xmlns:a16="http://schemas.microsoft.com/office/drawing/2014/main" val="22956133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exog1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exog2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67674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1029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2581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16696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278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813507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ES" dirty="0"/>
                        <a:t>104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304194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r>
                        <a:rPr lang="es-ES" dirty="0"/>
                        <a:t>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894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898150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3898423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r>
                        <a:rPr lang="es-ES" dirty="0"/>
                        <a:t>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6279995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r>
                        <a:rPr lang="es-ES" dirty="0"/>
                        <a:t>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2049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7920642"/>
                  </a:ext>
                </a:extLst>
              </a:tr>
            </a:tbl>
          </a:graphicData>
        </a:graphic>
      </p:graphicFrame>
      <p:sp>
        <p:nvSpPr>
          <p:cNvPr id="9" name="CuadroTexto 8">
            <a:extLst>
              <a:ext uri="{FF2B5EF4-FFF2-40B4-BE49-F238E27FC236}">
                <a16:creationId xmlns:a16="http://schemas.microsoft.com/office/drawing/2014/main" id="{36635974-F060-402D-867F-E514C64E1005}"/>
              </a:ext>
            </a:extLst>
          </p:cNvPr>
          <p:cNvSpPr txBox="1"/>
          <p:nvPr/>
        </p:nvSpPr>
        <p:spPr>
          <a:xfrm>
            <a:off x="10277910" y="1163795"/>
            <a:ext cx="12971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>
                <a:solidFill>
                  <a:schemeClr val="accent5"/>
                </a:solidFill>
              </a:rPr>
              <a:t>exógenas</a:t>
            </a:r>
          </a:p>
        </p:txBody>
      </p:sp>
      <p:sp>
        <p:nvSpPr>
          <p:cNvPr id="5" name="Cerrar llave 4">
            <a:extLst>
              <a:ext uri="{FF2B5EF4-FFF2-40B4-BE49-F238E27FC236}">
                <a16:creationId xmlns:a16="http://schemas.microsoft.com/office/drawing/2014/main" id="{45E3CA19-0EAA-4906-8C6A-88D9992E5AF9}"/>
              </a:ext>
            </a:extLst>
          </p:cNvPr>
          <p:cNvSpPr/>
          <p:nvPr/>
        </p:nvSpPr>
        <p:spPr>
          <a:xfrm rot="16200000">
            <a:off x="10866478" y="935458"/>
            <a:ext cx="120016" cy="1476614"/>
          </a:xfrm>
          <a:prstGeom prst="rightBrac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247430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a231b88e58_0_24"/>
          <p:cNvSpPr txBox="1"/>
          <p:nvPr/>
        </p:nvSpPr>
        <p:spPr>
          <a:xfrm>
            <a:off x="637450" y="1544000"/>
            <a:ext cx="4564865" cy="32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Metodología: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s-ES" sz="16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+mj-lt"/>
              <a:buAutoNum type="arabicPeriod"/>
            </a:pPr>
            <a:r>
              <a:rPr lang="es-ES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Partimos de un </a:t>
            </a:r>
            <a:r>
              <a:rPr lang="es-ES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DataFrame</a:t>
            </a:r>
            <a:r>
              <a:rPr lang="es-ES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con una serie temporal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+mj-lt"/>
              <a:buAutoNum type="arabicPeriod"/>
            </a:pPr>
            <a:r>
              <a:rPr lang="es-ES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Elegimos una ventana temporal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+mj-lt"/>
              <a:buAutoNum type="arabicPeriod"/>
            </a:pPr>
            <a:r>
              <a:rPr lang="es-ES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Creamos las columnas con los desfases (</a:t>
            </a:r>
            <a:r>
              <a:rPr lang="es-ES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lags</a:t>
            </a:r>
            <a:r>
              <a:rPr lang="es-ES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) correspondientes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+mj-lt"/>
              <a:buAutoNum type="arabicPeriod"/>
            </a:pPr>
            <a:r>
              <a:rPr lang="es-ES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(Opcional) Si tenemos variables exógenas, podríamos utilizarlas como columnas extra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+mj-lt"/>
              <a:buAutoNum type="arabicPeriod"/>
            </a:pPr>
            <a:r>
              <a:rPr lang="es-ES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Separamos </a:t>
            </a:r>
            <a:r>
              <a:rPr lang="es-ES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train</a:t>
            </a:r>
            <a:r>
              <a:rPr lang="es-ES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/test en orden temporal</a:t>
            </a:r>
            <a:endParaRPr lang="es-ES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0" name="Google Shape;340;ga231b88e58_0_24"/>
          <p:cNvSpPr txBox="1">
            <a:spLocks noGrp="1"/>
          </p:cNvSpPr>
          <p:nvPr>
            <p:ph type="title"/>
          </p:nvPr>
        </p:nvSpPr>
        <p:spPr>
          <a:xfrm>
            <a:off x="492625" y="319550"/>
            <a:ext cx="10515600" cy="10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 sz="3700" dirty="0" err="1">
                <a:solidFill>
                  <a:srgbClr val="FF0000"/>
                </a:solidFill>
              </a:rPr>
              <a:t>Otros</a:t>
            </a:r>
            <a:r>
              <a:rPr lang="en-GB" sz="3700" dirty="0">
                <a:solidFill>
                  <a:srgbClr val="FF0000"/>
                </a:solidFill>
              </a:rPr>
              <a:t> </a:t>
            </a:r>
            <a:r>
              <a:rPr lang="en-GB" sz="3700" dirty="0" err="1">
                <a:solidFill>
                  <a:srgbClr val="FF0000"/>
                </a:solidFill>
              </a:rPr>
              <a:t>modelos</a:t>
            </a:r>
            <a:endParaRPr sz="3700" dirty="0"/>
          </a:p>
        </p:txBody>
      </p:sp>
      <p:graphicFrame>
        <p:nvGraphicFramePr>
          <p:cNvPr id="6" name="Tabla 5">
            <a:extLst>
              <a:ext uri="{FF2B5EF4-FFF2-40B4-BE49-F238E27FC236}">
                <a16:creationId xmlns:a16="http://schemas.microsoft.com/office/drawing/2014/main" id="{202FFB8D-9D0F-48C6-907E-8D9D89364D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4363283"/>
              </p:ext>
            </p:extLst>
          </p:nvPr>
        </p:nvGraphicFramePr>
        <p:xfrm>
          <a:off x="7402591" y="1363850"/>
          <a:ext cx="3246359" cy="23857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1966">
                  <a:extLst>
                    <a:ext uri="{9D8B030D-6E8A-4147-A177-3AD203B41FA5}">
                      <a16:colId xmlns:a16="http://schemas.microsoft.com/office/drawing/2014/main" val="345179046"/>
                    </a:ext>
                  </a:extLst>
                </a:gridCol>
                <a:gridCol w="613568">
                  <a:extLst>
                    <a:ext uri="{9D8B030D-6E8A-4147-A177-3AD203B41FA5}">
                      <a16:colId xmlns:a16="http://schemas.microsoft.com/office/drawing/2014/main" val="1363746470"/>
                    </a:ext>
                  </a:extLst>
                </a:gridCol>
                <a:gridCol w="559416">
                  <a:extLst>
                    <a:ext uri="{9D8B030D-6E8A-4147-A177-3AD203B41FA5}">
                      <a16:colId xmlns:a16="http://schemas.microsoft.com/office/drawing/2014/main" val="2160559471"/>
                    </a:ext>
                  </a:extLst>
                </a:gridCol>
                <a:gridCol w="559416">
                  <a:extLst>
                    <a:ext uri="{9D8B030D-6E8A-4147-A177-3AD203B41FA5}">
                      <a16:colId xmlns:a16="http://schemas.microsoft.com/office/drawing/2014/main" val="382404343"/>
                    </a:ext>
                  </a:extLst>
                </a:gridCol>
                <a:gridCol w="611993">
                  <a:extLst>
                    <a:ext uri="{9D8B030D-6E8A-4147-A177-3AD203B41FA5}">
                      <a16:colId xmlns:a16="http://schemas.microsoft.com/office/drawing/2014/main" val="2295613342"/>
                    </a:ext>
                  </a:extLst>
                </a:gridCol>
              </a:tblGrid>
              <a:tr h="294191">
                <a:tc>
                  <a:txBody>
                    <a:bodyPr/>
                    <a:lstStyle/>
                    <a:p>
                      <a:r>
                        <a:rPr lang="es-ES" sz="1100" dirty="0"/>
                        <a:t>Date</a:t>
                      </a:r>
                    </a:p>
                  </a:txBody>
                  <a:tcPr marL="72540" marR="72540" marT="36270" marB="36270"/>
                </a:tc>
                <a:tc>
                  <a:txBody>
                    <a:bodyPr/>
                    <a:lstStyle/>
                    <a:p>
                      <a:r>
                        <a:rPr lang="es-ES" sz="1100" dirty="0"/>
                        <a:t>lag_3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100" dirty="0"/>
                        <a:t>lag_2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100" dirty="0"/>
                        <a:t>lag_1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100" dirty="0"/>
                        <a:t>target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6767496"/>
                  </a:ext>
                </a:extLst>
              </a:tr>
              <a:tr h="294191">
                <a:tc>
                  <a:txBody>
                    <a:bodyPr/>
                    <a:lstStyle/>
                    <a:p>
                      <a:r>
                        <a:rPr lang="es-ES" sz="1100" dirty="0"/>
                        <a:t>2019-02-01</a:t>
                      </a:r>
                    </a:p>
                  </a:txBody>
                  <a:tcPr marL="72540" marR="72540" marT="36270" marB="36270"/>
                </a:tc>
                <a:tc>
                  <a:txBody>
                    <a:bodyPr/>
                    <a:lstStyle/>
                    <a:p>
                      <a:r>
                        <a:rPr lang="es-ES" sz="1100" dirty="0"/>
                        <a:t>10</a:t>
                      </a:r>
                    </a:p>
                  </a:txBody>
                  <a:tcPr marL="72540" marR="72540" marT="36270" marB="36270"/>
                </a:tc>
                <a:tc>
                  <a:txBody>
                    <a:bodyPr/>
                    <a:lstStyle/>
                    <a:p>
                      <a:r>
                        <a:rPr lang="es-ES" sz="1100" dirty="0"/>
                        <a:t>20</a:t>
                      </a:r>
                    </a:p>
                  </a:txBody>
                  <a:tcPr marL="72540" marR="72540" marT="36270" marB="36270"/>
                </a:tc>
                <a:tc>
                  <a:txBody>
                    <a:bodyPr/>
                    <a:lstStyle/>
                    <a:p>
                      <a:r>
                        <a:rPr lang="es-ES" sz="1100" dirty="0"/>
                        <a:t>15</a:t>
                      </a:r>
                    </a:p>
                  </a:txBody>
                  <a:tcPr marL="72540" marR="72540" marT="36270" marB="36270"/>
                </a:tc>
                <a:tc>
                  <a:txBody>
                    <a:bodyPr/>
                    <a:lstStyle/>
                    <a:p>
                      <a:r>
                        <a:rPr lang="es-ES" sz="1100" dirty="0"/>
                        <a:t>13</a:t>
                      </a:r>
                    </a:p>
                  </a:txBody>
                  <a:tcPr marL="72540" marR="72540" marT="36270" marB="36270"/>
                </a:tc>
                <a:extLst>
                  <a:ext uri="{0D108BD9-81ED-4DB2-BD59-A6C34878D82A}">
                    <a16:rowId xmlns:a16="http://schemas.microsoft.com/office/drawing/2014/main" val="154258189"/>
                  </a:ext>
                </a:extLst>
              </a:tr>
              <a:tr h="294191">
                <a:tc>
                  <a:txBody>
                    <a:bodyPr/>
                    <a:lstStyle/>
                    <a:p>
                      <a:r>
                        <a:rPr lang="es-ES" sz="1100" dirty="0"/>
                        <a:t>2019-02-02</a:t>
                      </a:r>
                    </a:p>
                  </a:txBody>
                  <a:tcPr marL="72540" marR="72540" marT="36270" marB="36270"/>
                </a:tc>
                <a:tc>
                  <a:txBody>
                    <a:bodyPr/>
                    <a:lstStyle/>
                    <a:p>
                      <a:r>
                        <a:rPr lang="es-ES" sz="1100" dirty="0"/>
                        <a:t>20</a:t>
                      </a:r>
                    </a:p>
                  </a:txBody>
                  <a:tcPr marL="72540" marR="72540" marT="36270" marB="36270"/>
                </a:tc>
                <a:tc>
                  <a:txBody>
                    <a:bodyPr/>
                    <a:lstStyle/>
                    <a:p>
                      <a:r>
                        <a:rPr lang="es-ES" sz="1100" dirty="0"/>
                        <a:t>15</a:t>
                      </a:r>
                    </a:p>
                  </a:txBody>
                  <a:tcPr marL="72540" marR="72540" marT="36270" marB="36270"/>
                </a:tc>
                <a:tc>
                  <a:txBody>
                    <a:bodyPr/>
                    <a:lstStyle/>
                    <a:p>
                      <a:r>
                        <a:rPr lang="es-ES" sz="1100" dirty="0"/>
                        <a:t>13</a:t>
                      </a:r>
                    </a:p>
                  </a:txBody>
                  <a:tcPr marL="72540" marR="72540" marT="36270" marB="36270"/>
                </a:tc>
                <a:tc>
                  <a:txBody>
                    <a:bodyPr/>
                    <a:lstStyle/>
                    <a:p>
                      <a:r>
                        <a:rPr lang="es-ES" sz="1100" dirty="0"/>
                        <a:t>2</a:t>
                      </a:r>
                    </a:p>
                  </a:txBody>
                  <a:tcPr marL="72540" marR="72540" marT="36270" marB="36270"/>
                </a:tc>
                <a:extLst>
                  <a:ext uri="{0D108BD9-81ED-4DB2-BD59-A6C34878D82A}">
                    <a16:rowId xmlns:a16="http://schemas.microsoft.com/office/drawing/2014/main" val="3481669658"/>
                  </a:ext>
                </a:extLst>
              </a:tr>
              <a:tr h="294191">
                <a:tc>
                  <a:txBody>
                    <a:bodyPr/>
                    <a:lstStyle/>
                    <a:p>
                      <a:r>
                        <a:rPr lang="es-ES" sz="1100" dirty="0"/>
                        <a:t>2019-02-03</a:t>
                      </a:r>
                    </a:p>
                  </a:txBody>
                  <a:tcPr marL="72540" marR="72540" marT="36270" marB="36270"/>
                </a:tc>
                <a:tc>
                  <a:txBody>
                    <a:bodyPr/>
                    <a:lstStyle/>
                    <a:p>
                      <a:r>
                        <a:rPr lang="es-ES" sz="1100" dirty="0"/>
                        <a:t>15</a:t>
                      </a:r>
                    </a:p>
                  </a:txBody>
                  <a:tcPr marL="72540" marR="72540" marT="36270" marB="36270"/>
                </a:tc>
                <a:tc>
                  <a:txBody>
                    <a:bodyPr/>
                    <a:lstStyle/>
                    <a:p>
                      <a:r>
                        <a:rPr lang="es-ES" sz="1100" dirty="0"/>
                        <a:t>13</a:t>
                      </a:r>
                    </a:p>
                  </a:txBody>
                  <a:tcPr marL="72540" marR="72540" marT="36270" marB="36270"/>
                </a:tc>
                <a:tc>
                  <a:txBody>
                    <a:bodyPr/>
                    <a:lstStyle/>
                    <a:p>
                      <a:r>
                        <a:rPr lang="es-ES" sz="1100" dirty="0"/>
                        <a:t>2</a:t>
                      </a:r>
                    </a:p>
                  </a:txBody>
                  <a:tcPr marL="72540" marR="72540" marT="36270" marB="36270"/>
                </a:tc>
                <a:tc>
                  <a:txBody>
                    <a:bodyPr/>
                    <a:lstStyle/>
                    <a:p>
                      <a:r>
                        <a:rPr lang="es-ES" sz="1100" dirty="0"/>
                        <a:t>8</a:t>
                      </a:r>
                    </a:p>
                  </a:txBody>
                  <a:tcPr marL="72540" marR="72540" marT="36270" marB="36270"/>
                </a:tc>
                <a:extLst>
                  <a:ext uri="{0D108BD9-81ED-4DB2-BD59-A6C34878D82A}">
                    <a16:rowId xmlns:a16="http://schemas.microsoft.com/office/drawing/2014/main" val="2078135079"/>
                  </a:ext>
                </a:extLst>
              </a:tr>
              <a:tr h="241801">
                <a:tc>
                  <a:txBody>
                    <a:bodyPr/>
                    <a:lstStyle/>
                    <a:p>
                      <a:r>
                        <a:rPr lang="es-ES" sz="1100" dirty="0"/>
                        <a:t>2019-02-04</a:t>
                      </a:r>
                    </a:p>
                  </a:txBody>
                  <a:tcPr marL="72540" marR="72540" marT="36270" marB="36270"/>
                </a:tc>
                <a:tc>
                  <a:txBody>
                    <a:bodyPr/>
                    <a:lstStyle/>
                    <a:p>
                      <a:r>
                        <a:rPr lang="es-ES" sz="1100" dirty="0"/>
                        <a:t>13</a:t>
                      </a:r>
                    </a:p>
                  </a:txBody>
                  <a:tcPr marL="72540" marR="72540" marT="36270" marB="36270"/>
                </a:tc>
                <a:tc>
                  <a:txBody>
                    <a:bodyPr/>
                    <a:lstStyle/>
                    <a:p>
                      <a:r>
                        <a:rPr lang="es-ES" sz="1100" dirty="0"/>
                        <a:t>2</a:t>
                      </a:r>
                    </a:p>
                  </a:txBody>
                  <a:tcPr marL="72540" marR="72540" marT="36270" marB="36270"/>
                </a:tc>
                <a:tc>
                  <a:txBody>
                    <a:bodyPr/>
                    <a:lstStyle/>
                    <a:p>
                      <a:r>
                        <a:rPr lang="es-ES" sz="1100" dirty="0"/>
                        <a:t>8</a:t>
                      </a:r>
                    </a:p>
                  </a:txBody>
                  <a:tcPr marL="72540" marR="72540" marT="36270" marB="36270"/>
                </a:tc>
                <a:tc>
                  <a:txBody>
                    <a:bodyPr/>
                    <a:lstStyle/>
                    <a:p>
                      <a:r>
                        <a:rPr lang="es-ES" sz="1100" dirty="0"/>
                        <a:t>13</a:t>
                      </a:r>
                    </a:p>
                  </a:txBody>
                  <a:tcPr marL="72540" marR="72540" marT="36270" marB="36270"/>
                </a:tc>
                <a:extLst>
                  <a:ext uri="{0D108BD9-81ED-4DB2-BD59-A6C34878D82A}">
                    <a16:rowId xmlns:a16="http://schemas.microsoft.com/office/drawing/2014/main" val="2223041946"/>
                  </a:ext>
                </a:extLst>
              </a:tr>
              <a:tr h="241801">
                <a:tc>
                  <a:txBody>
                    <a:bodyPr/>
                    <a:lstStyle/>
                    <a:p>
                      <a:r>
                        <a:rPr lang="es-ES" sz="1100" dirty="0"/>
                        <a:t>2019-02-05</a:t>
                      </a:r>
                    </a:p>
                  </a:txBody>
                  <a:tcPr marL="72540" marR="72540" marT="36270" marB="36270"/>
                </a:tc>
                <a:tc>
                  <a:txBody>
                    <a:bodyPr/>
                    <a:lstStyle/>
                    <a:p>
                      <a:r>
                        <a:rPr lang="es-ES" sz="1100" dirty="0"/>
                        <a:t>2</a:t>
                      </a:r>
                    </a:p>
                  </a:txBody>
                  <a:tcPr marL="72540" marR="72540" marT="36270" marB="36270"/>
                </a:tc>
                <a:tc>
                  <a:txBody>
                    <a:bodyPr/>
                    <a:lstStyle/>
                    <a:p>
                      <a:r>
                        <a:rPr lang="es-ES" sz="1100" dirty="0"/>
                        <a:t>8</a:t>
                      </a:r>
                    </a:p>
                  </a:txBody>
                  <a:tcPr marL="72540" marR="72540" marT="36270" marB="36270"/>
                </a:tc>
                <a:tc>
                  <a:txBody>
                    <a:bodyPr/>
                    <a:lstStyle/>
                    <a:p>
                      <a:r>
                        <a:rPr lang="es-ES" sz="1100" dirty="0"/>
                        <a:t>13</a:t>
                      </a:r>
                    </a:p>
                  </a:txBody>
                  <a:tcPr marL="72540" marR="72540" marT="36270" marB="36270"/>
                </a:tc>
                <a:tc>
                  <a:txBody>
                    <a:bodyPr/>
                    <a:lstStyle/>
                    <a:p>
                      <a:r>
                        <a:rPr lang="es-ES" sz="1100" dirty="0"/>
                        <a:t>11</a:t>
                      </a:r>
                    </a:p>
                  </a:txBody>
                  <a:tcPr marL="72540" marR="72540" marT="36270" marB="36270"/>
                </a:tc>
                <a:extLst>
                  <a:ext uri="{0D108BD9-81ED-4DB2-BD59-A6C34878D82A}">
                    <a16:rowId xmlns:a16="http://schemas.microsoft.com/office/drawing/2014/main" val="2048981503"/>
                  </a:ext>
                </a:extLst>
              </a:tr>
              <a:tr h="241801">
                <a:tc>
                  <a:txBody>
                    <a:bodyPr/>
                    <a:lstStyle/>
                    <a:p>
                      <a:r>
                        <a:rPr lang="es-ES" sz="1100" dirty="0"/>
                        <a:t>…</a:t>
                      </a:r>
                    </a:p>
                  </a:txBody>
                  <a:tcPr marL="72540" marR="72540" marT="36270" marB="36270"/>
                </a:tc>
                <a:tc>
                  <a:txBody>
                    <a:bodyPr/>
                    <a:lstStyle/>
                    <a:p>
                      <a:endParaRPr lang="es-ES" sz="1100" dirty="0"/>
                    </a:p>
                  </a:txBody>
                  <a:tcPr marL="72540" marR="72540" marT="36270" marB="36270"/>
                </a:tc>
                <a:tc>
                  <a:txBody>
                    <a:bodyPr/>
                    <a:lstStyle/>
                    <a:p>
                      <a:endParaRPr lang="es-ES" sz="1100" dirty="0"/>
                    </a:p>
                  </a:txBody>
                  <a:tcPr marL="72540" marR="72540" marT="36270" marB="36270"/>
                </a:tc>
                <a:tc>
                  <a:txBody>
                    <a:bodyPr/>
                    <a:lstStyle/>
                    <a:p>
                      <a:endParaRPr lang="es-ES" sz="1100" dirty="0"/>
                    </a:p>
                  </a:txBody>
                  <a:tcPr marL="72540" marR="72540" marT="36270" marB="36270"/>
                </a:tc>
                <a:tc>
                  <a:txBody>
                    <a:bodyPr/>
                    <a:lstStyle/>
                    <a:p>
                      <a:endParaRPr lang="es-ES" sz="1100" dirty="0"/>
                    </a:p>
                  </a:txBody>
                  <a:tcPr marL="72540" marR="72540" marT="36270" marB="36270"/>
                </a:tc>
                <a:extLst>
                  <a:ext uri="{0D108BD9-81ED-4DB2-BD59-A6C34878D82A}">
                    <a16:rowId xmlns:a16="http://schemas.microsoft.com/office/drawing/2014/main" val="3173898423"/>
                  </a:ext>
                </a:extLst>
              </a:tr>
              <a:tr h="241801">
                <a:tc>
                  <a:txBody>
                    <a:bodyPr/>
                    <a:lstStyle/>
                    <a:p>
                      <a:r>
                        <a:rPr lang="es-ES" sz="1100" dirty="0"/>
                        <a:t>2020-02-16</a:t>
                      </a:r>
                    </a:p>
                  </a:txBody>
                  <a:tcPr marL="72540" marR="72540" marT="36270" marB="36270"/>
                </a:tc>
                <a:tc>
                  <a:txBody>
                    <a:bodyPr/>
                    <a:lstStyle/>
                    <a:p>
                      <a:r>
                        <a:rPr lang="es-ES" sz="1100" dirty="0"/>
                        <a:t>12</a:t>
                      </a:r>
                    </a:p>
                  </a:txBody>
                  <a:tcPr marL="72540" marR="72540" marT="36270" marB="36270"/>
                </a:tc>
                <a:tc>
                  <a:txBody>
                    <a:bodyPr/>
                    <a:lstStyle/>
                    <a:p>
                      <a:r>
                        <a:rPr lang="es-ES" sz="1100" dirty="0"/>
                        <a:t>24</a:t>
                      </a:r>
                    </a:p>
                  </a:txBody>
                  <a:tcPr marL="72540" marR="72540" marT="36270" marB="36270"/>
                </a:tc>
                <a:tc>
                  <a:txBody>
                    <a:bodyPr/>
                    <a:lstStyle/>
                    <a:p>
                      <a:r>
                        <a:rPr lang="es-ES" sz="1100" dirty="0"/>
                        <a:t>25</a:t>
                      </a:r>
                    </a:p>
                  </a:txBody>
                  <a:tcPr marL="72540" marR="72540" marT="36270" marB="36270"/>
                </a:tc>
                <a:tc>
                  <a:txBody>
                    <a:bodyPr/>
                    <a:lstStyle/>
                    <a:p>
                      <a:r>
                        <a:rPr lang="es-ES" sz="1100" dirty="0"/>
                        <a:t>31</a:t>
                      </a:r>
                    </a:p>
                  </a:txBody>
                  <a:tcPr marL="72540" marR="72540" marT="36270" marB="36270"/>
                </a:tc>
                <a:extLst>
                  <a:ext uri="{0D108BD9-81ED-4DB2-BD59-A6C34878D82A}">
                    <a16:rowId xmlns:a16="http://schemas.microsoft.com/office/drawing/2014/main" val="2476279995"/>
                  </a:ext>
                </a:extLst>
              </a:tr>
              <a:tr h="241801">
                <a:tc>
                  <a:txBody>
                    <a:bodyPr/>
                    <a:lstStyle/>
                    <a:p>
                      <a:r>
                        <a:rPr lang="es-ES" sz="1100" dirty="0"/>
                        <a:t>2020-02-17</a:t>
                      </a:r>
                    </a:p>
                  </a:txBody>
                  <a:tcPr marL="72540" marR="72540" marT="36270" marB="36270"/>
                </a:tc>
                <a:tc>
                  <a:txBody>
                    <a:bodyPr/>
                    <a:lstStyle/>
                    <a:p>
                      <a:r>
                        <a:rPr lang="es-ES" sz="1100" dirty="0"/>
                        <a:t>24</a:t>
                      </a:r>
                    </a:p>
                  </a:txBody>
                  <a:tcPr marL="72540" marR="72540" marT="36270" marB="36270"/>
                </a:tc>
                <a:tc>
                  <a:txBody>
                    <a:bodyPr/>
                    <a:lstStyle/>
                    <a:p>
                      <a:r>
                        <a:rPr lang="es-ES" sz="1100" dirty="0"/>
                        <a:t>25</a:t>
                      </a:r>
                    </a:p>
                  </a:txBody>
                  <a:tcPr marL="72540" marR="72540" marT="36270" marB="36270"/>
                </a:tc>
                <a:tc>
                  <a:txBody>
                    <a:bodyPr/>
                    <a:lstStyle/>
                    <a:p>
                      <a:r>
                        <a:rPr lang="es-ES" sz="1100" dirty="0"/>
                        <a:t>31</a:t>
                      </a:r>
                    </a:p>
                  </a:txBody>
                  <a:tcPr marL="72540" marR="72540" marT="36270" marB="36270"/>
                </a:tc>
                <a:tc>
                  <a:txBody>
                    <a:bodyPr/>
                    <a:lstStyle/>
                    <a:p>
                      <a:r>
                        <a:rPr lang="es-ES" sz="1100" dirty="0"/>
                        <a:t>10</a:t>
                      </a:r>
                    </a:p>
                  </a:txBody>
                  <a:tcPr marL="72540" marR="72540" marT="36270" marB="36270"/>
                </a:tc>
                <a:extLst>
                  <a:ext uri="{0D108BD9-81ED-4DB2-BD59-A6C34878D82A}">
                    <a16:rowId xmlns:a16="http://schemas.microsoft.com/office/drawing/2014/main" val="1887920642"/>
                  </a:ext>
                </a:extLst>
              </a:tr>
            </a:tbl>
          </a:graphicData>
        </a:graphic>
      </p:graphicFrame>
      <p:graphicFrame>
        <p:nvGraphicFramePr>
          <p:cNvPr id="8" name="Tabla 7">
            <a:extLst>
              <a:ext uri="{FF2B5EF4-FFF2-40B4-BE49-F238E27FC236}">
                <a16:creationId xmlns:a16="http://schemas.microsoft.com/office/drawing/2014/main" id="{1B901F0E-1251-4E39-8B23-297ADE04FF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6158266"/>
              </p:ext>
            </p:extLst>
          </p:nvPr>
        </p:nvGraphicFramePr>
        <p:xfrm>
          <a:off x="7402591" y="4206981"/>
          <a:ext cx="3246359" cy="15031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1966">
                  <a:extLst>
                    <a:ext uri="{9D8B030D-6E8A-4147-A177-3AD203B41FA5}">
                      <a16:colId xmlns:a16="http://schemas.microsoft.com/office/drawing/2014/main" val="345179046"/>
                    </a:ext>
                  </a:extLst>
                </a:gridCol>
                <a:gridCol w="613568">
                  <a:extLst>
                    <a:ext uri="{9D8B030D-6E8A-4147-A177-3AD203B41FA5}">
                      <a16:colId xmlns:a16="http://schemas.microsoft.com/office/drawing/2014/main" val="1363746470"/>
                    </a:ext>
                  </a:extLst>
                </a:gridCol>
                <a:gridCol w="559416">
                  <a:extLst>
                    <a:ext uri="{9D8B030D-6E8A-4147-A177-3AD203B41FA5}">
                      <a16:colId xmlns:a16="http://schemas.microsoft.com/office/drawing/2014/main" val="2160559471"/>
                    </a:ext>
                  </a:extLst>
                </a:gridCol>
                <a:gridCol w="559416">
                  <a:extLst>
                    <a:ext uri="{9D8B030D-6E8A-4147-A177-3AD203B41FA5}">
                      <a16:colId xmlns:a16="http://schemas.microsoft.com/office/drawing/2014/main" val="382404343"/>
                    </a:ext>
                  </a:extLst>
                </a:gridCol>
                <a:gridCol w="611993">
                  <a:extLst>
                    <a:ext uri="{9D8B030D-6E8A-4147-A177-3AD203B41FA5}">
                      <a16:colId xmlns:a16="http://schemas.microsoft.com/office/drawing/2014/main" val="2295613342"/>
                    </a:ext>
                  </a:extLst>
                </a:gridCol>
              </a:tblGrid>
              <a:tr h="294191">
                <a:tc>
                  <a:txBody>
                    <a:bodyPr/>
                    <a:lstStyle/>
                    <a:p>
                      <a:r>
                        <a:rPr lang="es-ES" sz="1100" dirty="0"/>
                        <a:t>Date</a:t>
                      </a:r>
                    </a:p>
                  </a:txBody>
                  <a:tcPr marL="72540" marR="72540" marT="36270" marB="36270"/>
                </a:tc>
                <a:tc>
                  <a:txBody>
                    <a:bodyPr/>
                    <a:lstStyle/>
                    <a:p>
                      <a:r>
                        <a:rPr lang="es-ES" sz="1100" dirty="0"/>
                        <a:t>lag_3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100" dirty="0"/>
                        <a:t>lag_2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100" dirty="0"/>
                        <a:t>lag_1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100" dirty="0"/>
                        <a:t>target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6767496"/>
                  </a:ext>
                </a:extLst>
              </a:tr>
              <a:tr h="241801">
                <a:tc>
                  <a:txBody>
                    <a:bodyPr/>
                    <a:lstStyle/>
                    <a:p>
                      <a:r>
                        <a:rPr lang="es-ES" sz="1100" dirty="0"/>
                        <a:t>2020-02-18</a:t>
                      </a:r>
                    </a:p>
                  </a:txBody>
                  <a:tcPr marL="72540" marR="72540" marT="36270" marB="36270"/>
                </a:tc>
                <a:tc>
                  <a:txBody>
                    <a:bodyPr/>
                    <a:lstStyle/>
                    <a:p>
                      <a:r>
                        <a:rPr lang="es-ES" sz="1100" dirty="0"/>
                        <a:t>14</a:t>
                      </a:r>
                    </a:p>
                  </a:txBody>
                  <a:tcPr marL="72540" marR="72540" marT="36270" marB="36270"/>
                </a:tc>
                <a:tc>
                  <a:txBody>
                    <a:bodyPr/>
                    <a:lstStyle/>
                    <a:p>
                      <a:r>
                        <a:rPr lang="es-ES" sz="1100" dirty="0"/>
                        <a:t>23</a:t>
                      </a:r>
                    </a:p>
                  </a:txBody>
                  <a:tcPr marL="72540" marR="72540" marT="36270" marB="36270"/>
                </a:tc>
                <a:tc>
                  <a:txBody>
                    <a:bodyPr/>
                    <a:lstStyle/>
                    <a:p>
                      <a:r>
                        <a:rPr lang="es-ES" sz="1100" dirty="0"/>
                        <a:t>25</a:t>
                      </a:r>
                    </a:p>
                  </a:txBody>
                  <a:tcPr marL="72540" marR="72540" marT="36270" marB="36270"/>
                </a:tc>
                <a:tc>
                  <a:txBody>
                    <a:bodyPr/>
                    <a:lstStyle/>
                    <a:p>
                      <a:r>
                        <a:rPr lang="es-ES" sz="1100" dirty="0"/>
                        <a:t>98</a:t>
                      </a:r>
                    </a:p>
                  </a:txBody>
                  <a:tcPr marL="72540" marR="72540" marT="36270" marB="36270"/>
                </a:tc>
                <a:extLst>
                  <a:ext uri="{0D108BD9-81ED-4DB2-BD59-A6C34878D82A}">
                    <a16:rowId xmlns:a16="http://schemas.microsoft.com/office/drawing/2014/main" val="2223041946"/>
                  </a:ext>
                </a:extLst>
              </a:tr>
              <a:tr h="241801">
                <a:tc>
                  <a:txBody>
                    <a:bodyPr/>
                    <a:lstStyle/>
                    <a:p>
                      <a:r>
                        <a:rPr lang="es-ES" sz="1100" dirty="0"/>
                        <a:t>2020-02-19</a:t>
                      </a:r>
                    </a:p>
                  </a:txBody>
                  <a:tcPr marL="72540" marR="72540" marT="36270" marB="36270"/>
                </a:tc>
                <a:tc>
                  <a:txBody>
                    <a:bodyPr/>
                    <a:lstStyle/>
                    <a:p>
                      <a:r>
                        <a:rPr lang="es-ES" sz="1100" dirty="0"/>
                        <a:t>23</a:t>
                      </a:r>
                    </a:p>
                  </a:txBody>
                  <a:tcPr marL="72540" marR="72540" marT="36270" marB="36270"/>
                </a:tc>
                <a:tc>
                  <a:txBody>
                    <a:bodyPr/>
                    <a:lstStyle/>
                    <a:p>
                      <a:r>
                        <a:rPr lang="es-ES" sz="1100" dirty="0"/>
                        <a:t>25</a:t>
                      </a:r>
                    </a:p>
                  </a:txBody>
                  <a:tcPr marL="72540" marR="72540" marT="36270" marB="36270"/>
                </a:tc>
                <a:tc>
                  <a:txBody>
                    <a:bodyPr/>
                    <a:lstStyle/>
                    <a:p>
                      <a:r>
                        <a:rPr lang="es-ES" sz="1100" dirty="0"/>
                        <a:t>98</a:t>
                      </a:r>
                    </a:p>
                  </a:txBody>
                  <a:tcPr marL="72540" marR="72540" marT="36270" marB="36270"/>
                </a:tc>
                <a:tc>
                  <a:txBody>
                    <a:bodyPr/>
                    <a:lstStyle/>
                    <a:p>
                      <a:r>
                        <a:rPr lang="es-ES" sz="1100" dirty="0"/>
                        <a:t>3</a:t>
                      </a:r>
                    </a:p>
                  </a:txBody>
                  <a:tcPr marL="72540" marR="72540" marT="36270" marB="36270"/>
                </a:tc>
                <a:extLst>
                  <a:ext uri="{0D108BD9-81ED-4DB2-BD59-A6C34878D82A}">
                    <a16:rowId xmlns:a16="http://schemas.microsoft.com/office/drawing/2014/main" val="2048981503"/>
                  </a:ext>
                </a:extLst>
              </a:tr>
              <a:tr h="241801">
                <a:tc>
                  <a:txBody>
                    <a:bodyPr/>
                    <a:lstStyle/>
                    <a:p>
                      <a:r>
                        <a:rPr lang="es-ES" sz="1100" dirty="0"/>
                        <a:t>…</a:t>
                      </a:r>
                    </a:p>
                  </a:txBody>
                  <a:tcPr marL="72540" marR="72540" marT="36270" marB="36270"/>
                </a:tc>
                <a:tc>
                  <a:txBody>
                    <a:bodyPr/>
                    <a:lstStyle/>
                    <a:p>
                      <a:endParaRPr lang="es-ES" sz="1100" dirty="0"/>
                    </a:p>
                  </a:txBody>
                  <a:tcPr marL="72540" marR="72540" marT="36270" marB="36270"/>
                </a:tc>
                <a:tc>
                  <a:txBody>
                    <a:bodyPr/>
                    <a:lstStyle/>
                    <a:p>
                      <a:endParaRPr lang="es-ES" sz="1100" dirty="0"/>
                    </a:p>
                  </a:txBody>
                  <a:tcPr marL="72540" marR="72540" marT="36270" marB="36270"/>
                </a:tc>
                <a:tc>
                  <a:txBody>
                    <a:bodyPr/>
                    <a:lstStyle/>
                    <a:p>
                      <a:endParaRPr lang="es-ES" sz="1100" dirty="0"/>
                    </a:p>
                  </a:txBody>
                  <a:tcPr marL="72540" marR="72540" marT="36270" marB="36270"/>
                </a:tc>
                <a:tc>
                  <a:txBody>
                    <a:bodyPr/>
                    <a:lstStyle/>
                    <a:p>
                      <a:endParaRPr lang="es-ES" sz="1100" dirty="0"/>
                    </a:p>
                  </a:txBody>
                  <a:tcPr marL="72540" marR="72540" marT="36270" marB="36270"/>
                </a:tc>
                <a:extLst>
                  <a:ext uri="{0D108BD9-81ED-4DB2-BD59-A6C34878D82A}">
                    <a16:rowId xmlns:a16="http://schemas.microsoft.com/office/drawing/2014/main" val="3173898423"/>
                  </a:ext>
                </a:extLst>
              </a:tr>
              <a:tr h="241801">
                <a:tc>
                  <a:txBody>
                    <a:bodyPr/>
                    <a:lstStyle/>
                    <a:p>
                      <a:r>
                        <a:rPr lang="es-ES" sz="1100" dirty="0"/>
                        <a:t>2020-03-16</a:t>
                      </a:r>
                    </a:p>
                  </a:txBody>
                  <a:tcPr marL="72540" marR="72540" marT="36270" marB="36270"/>
                </a:tc>
                <a:tc>
                  <a:txBody>
                    <a:bodyPr/>
                    <a:lstStyle/>
                    <a:p>
                      <a:r>
                        <a:rPr lang="es-ES" sz="1100" dirty="0"/>
                        <a:t>12</a:t>
                      </a:r>
                    </a:p>
                  </a:txBody>
                  <a:tcPr marL="72540" marR="72540" marT="36270" marB="36270"/>
                </a:tc>
                <a:tc>
                  <a:txBody>
                    <a:bodyPr/>
                    <a:lstStyle/>
                    <a:p>
                      <a:r>
                        <a:rPr lang="es-ES" sz="1100" dirty="0"/>
                        <a:t>24</a:t>
                      </a:r>
                    </a:p>
                  </a:txBody>
                  <a:tcPr marL="72540" marR="72540" marT="36270" marB="36270"/>
                </a:tc>
                <a:tc>
                  <a:txBody>
                    <a:bodyPr/>
                    <a:lstStyle/>
                    <a:p>
                      <a:r>
                        <a:rPr lang="es-ES" sz="1100" dirty="0"/>
                        <a:t>25</a:t>
                      </a:r>
                    </a:p>
                  </a:txBody>
                  <a:tcPr marL="72540" marR="72540" marT="36270" marB="36270"/>
                </a:tc>
                <a:tc>
                  <a:txBody>
                    <a:bodyPr/>
                    <a:lstStyle/>
                    <a:p>
                      <a:r>
                        <a:rPr lang="es-ES" sz="1100" dirty="0"/>
                        <a:t>31</a:t>
                      </a:r>
                    </a:p>
                  </a:txBody>
                  <a:tcPr marL="72540" marR="72540" marT="36270" marB="36270"/>
                </a:tc>
                <a:extLst>
                  <a:ext uri="{0D108BD9-81ED-4DB2-BD59-A6C34878D82A}">
                    <a16:rowId xmlns:a16="http://schemas.microsoft.com/office/drawing/2014/main" val="2476279995"/>
                  </a:ext>
                </a:extLst>
              </a:tr>
              <a:tr h="241801">
                <a:tc>
                  <a:txBody>
                    <a:bodyPr/>
                    <a:lstStyle/>
                    <a:p>
                      <a:r>
                        <a:rPr lang="es-ES" sz="1100" dirty="0"/>
                        <a:t>2020-03-17</a:t>
                      </a:r>
                    </a:p>
                  </a:txBody>
                  <a:tcPr marL="72540" marR="72540" marT="36270" marB="36270"/>
                </a:tc>
                <a:tc>
                  <a:txBody>
                    <a:bodyPr/>
                    <a:lstStyle/>
                    <a:p>
                      <a:r>
                        <a:rPr lang="es-ES" sz="1100" dirty="0"/>
                        <a:t>24</a:t>
                      </a:r>
                    </a:p>
                  </a:txBody>
                  <a:tcPr marL="72540" marR="72540" marT="36270" marB="36270"/>
                </a:tc>
                <a:tc>
                  <a:txBody>
                    <a:bodyPr/>
                    <a:lstStyle/>
                    <a:p>
                      <a:r>
                        <a:rPr lang="es-ES" sz="1100" dirty="0"/>
                        <a:t>25</a:t>
                      </a:r>
                    </a:p>
                  </a:txBody>
                  <a:tcPr marL="72540" marR="72540" marT="36270" marB="36270"/>
                </a:tc>
                <a:tc>
                  <a:txBody>
                    <a:bodyPr/>
                    <a:lstStyle/>
                    <a:p>
                      <a:r>
                        <a:rPr lang="es-ES" sz="1100" dirty="0"/>
                        <a:t>31</a:t>
                      </a:r>
                    </a:p>
                  </a:txBody>
                  <a:tcPr marL="72540" marR="72540" marT="36270" marB="36270"/>
                </a:tc>
                <a:tc>
                  <a:txBody>
                    <a:bodyPr/>
                    <a:lstStyle/>
                    <a:p>
                      <a:r>
                        <a:rPr lang="es-ES" sz="1100" dirty="0"/>
                        <a:t>10</a:t>
                      </a:r>
                    </a:p>
                  </a:txBody>
                  <a:tcPr marL="72540" marR="72540" marT="36270" marB="36270"/>
                </a:tc>
                <a:extLst>
                  <a:ext uri="{0D108BD9-81ED-4DB2-BD59-A6C34878D82A}">
                    <a16:rowId xmlns:a16="http://schemas.microsoft.com/office/drawing/2014/main" val="1887920642"/>
                  </a:ext>
                </a:extLst>
              </a:tr>
            </a:tbl>
          </a:graphicData>
        </a:graphic>
      </p:graphicFrame>
      <p:sp>
        <p:nvSpPr>
          <p:cNvPr id="3" name="Abrir llave 2">
            <a:extLst>
              <a:ext uri="{FF2B5EF4-FFF2-40B4-BE49-F238E27FC236}">
                <a16:creationId xmlns:a16="http://schemas.microsoft.com/office/drawing/2014/main" id="{2918F0DF-E1F2-4996-989C-6311FBECF04B}"/>
              </a:ext>
            </a:extLst>
          </p:cNvPr>
          <p:cNvSpPr/>
          <p:nvPr/>
        </p:nvSpPr>
        <p:spPr>
          <a:xfrm>
            <a:off x="7043316" y="1363850"/>
            <a:ext cx="186159" cy="238576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Abrir llave 8">
            <a:extLst>
              <a:ext uri="{FF2B5EF4-FFF2-40B4-BE49-F238E27FC236}">
                <a16:creationId xmlns:a16="http://schemas.microsoft.com/office/drawing/2014/main" id="{5430F6C3-95EA-4D31-A0B4-EA7FFF6DE482}"/>
              </a:ext>
            </a:extLst>
          </p:cNvPr>
          <p:cNvSpPr/>
          <p:nvPr/>
        </p:nvSpPr>
        <p:spPr>
          <a:xfrm>
            <a:off x="6989688" y="4206981"/>
            <a:ext cx="239788" cy="150319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BE683EE2-663E-4C0E-BC84-2A1185A26BE9}"/>
              </a:ext>
            </a:extLst>
          </p:cNvPr>
          <p:cNvSpPr txBox="1"/>
          <p:nvPr/>
        </p:nvSpPr>
        <p:spPr>
          <a:xfrm>
            <a:off x="6362700" y="2372068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800" dirty="0" err="1">
                <a:solidFill>
                  <a:schemeClr val="accent1"/>
                </a:solidFill>
              </a:rPr>
              <a:t>train</a:t>
            </a:r>
            <a:endParaRPr lang="es-ES" sz="1800" dirty="0">
              <a:solidFill>
                <a:schemeClr val="accent1"/>
              </a:solidFill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F9061D4A-81DD-4F2C-B096-16DA6C729BB9}"/>
              </a:ext>
            </a:extLst>
          </p:cNvPr>
          <p:cNvSpPr txBox="1"/>
          <p:nvPr/>
        </p:nvSpPr>
        <p:spPr>
          <a:xfrm>
            <a:off x="6362700" y="4752800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800" dirty="0">
                <a:solidFill>
                  <a:schemeClr val="accent1"/>
                </a:solidFill>
              </a:rPr>
              <a:t>test</a:t>
            </a:r>
          </a:p>
        </p:txBody>
      </p:sp>
    </p:spTree>
    <p:extLst>
      <p:ext uri="{BB962C8B-B14F-4D97-AF65-F5344CB8AC3E}">
        <p14:creationId xmlns:p14="http://schemas.microsoft.com/office/powerpoint/2010/main" val="34860482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a231b88e58_0_24"/>
          <p:cNvSpPr txBox="1"/>
          <p:nvPr/>
        </p:nvSpPr>
        <p:spPr>
          <a:xfrm>
            <a:off x="637450" y="1544000"/>
            <a:ext cx="4564865" cy="32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Metodología: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s-ES" sz="16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+mj-lt"/>
              <a:buAutoNum type="arabicPeriod"/>
            </a:pPr>
            <a:r>
              <a:rPr lang="es-ES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Partimos de un </a:t>
            </a:r>
            <a:r>
              <a:rPr lang="es-ES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DataFrame</a:t>
            </a:r>
            <a:r>
              <a:rPr lang="es-ES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con una serie temporal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+mj-lt"/>
              <a:buAutoNum type="arabicPeriod"/>
            </a:pPr>
            <a:r>
              <a:rPr lang="es-ES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Elegimos una ventana temporal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+mj-lt"/>
              <a:buAutoNum type="arabicPeriod"/>
            </a:pPr>
            <a:r>
              <a:rPr lang="es-ES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Creamos las columnas con los desfases (</a:t>
            </a:r>
            <a:r>
              <a:rPr lang="es-ES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lags</a:t>
            </a:r>
            <a:r>
              <a:rPr lang="es-ES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) correspondientes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+mj-lt"/>
              <a:buAutoNum type="arabicPeriod"/>
            </a:pPr>
            <a:r>
              <a:rPr lang="es-ES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(Opcional) Si tenemos variables exógenas, podríamos utilizarlas como columnas extra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+mj-lt"/>
              <a:buAutoNum type="arabicPeriod"/>
            </a:pPr>
            <a:r>
              <a:rPr lang="es-ES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Separamos </a:t>
            </a:r>
            <a:r>
              <a:rPr lang="es-ES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train</a:t>
            </a:r>
            <a:r>
              <a:rPr lang="es-ES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/test en orden temporal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+mj-lt"/>
              <a:buAutoNum type="arabicPeriod"/>
            </a:pPr>
            <a:r>
              <a:rPr lang="es-ES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Elegimos un modelo y entrenamos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+mj-lt"/>
              <a:buAutoNum type="arabicPeriod"/>
            </a:pPr>
            <a:r>
              <a:rPr lang="es-ES" sz="1600" b="1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Predecimos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+mj-lt"/>
              <a:buAutoNum type="arabicPeriod"/>
            </a:pPr>
            <a:endParaRPr lang="es-ES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0" name="Google Shape;340;ga231b88e58_0_24"/>
          <p:cNvSpPr txBox="1">
            <a:spLocks noGrp="1"/>
          </p:cNvSpPr>
          <p:nvPr>
            <p:ph type="title"/>
          </p:nvPr>
        </p:nvSpPr>
        <p:spPr>
          <a:xfrm>
            <a:off x="492625" y="319550"/>
            <a:ext cx="10515600" cy="10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 sz="3700" dirty="0" err="1">
                <a:solidFill>
                  <a:srgbClr val="FF0000"/>
                </a:solidFill>
              </a:rPr>
              <a:t>Otros</a:t>
            </a:r>
            <a:r>
              <a:rPr lang="en-GB" sz="3700" dirty="0">
                <a:solidFill>
                  <a:srgbClr val="FF0000"/>
                </a:solidFill>
              </a:rPr>
              <a:t> </a:t>
            </a:r>
            <a:r>
              <a:rPr lang="en-GB" sz="3700" dirty="0" err="1">
                <a:solidFill>
                  <a:srgbClr val="FF0000"/>
                </a:solidFill>
              </a:rPr>
              <a:t>modelos</a:t>
            </a:r>
            <a:endParaRPr sz="3700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862BC621-5671-4204-B9A5-CC8ED5A973B6}"/>
              </a:ext>
            </a:extLst>
          </p:cNvPr>
          <p:cNvSpPr txBox="1"/>
          <p:nvPr/>
        </p:nvSpPr>
        <p:spPr>
          <a:xfrm>
            <a:off x="8258175" y="1824961"/>
            <a:ext cx="1369286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600" dirty="0">
                <a:solidFill>
                  <a:schemeClr val="accent1"/>
                </a:solidFill>
              </a:rPr>
              <a:t>?</a:t>
            </a:r>
            <a:endParaRPr lang="es-E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3635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a231b88e58_0_24"/>
          <p:cNvSpPr txBox="1"/>
          <p:nvPr/>
        </p:nvSpPr>
        <p:spPr>
          <a:xfrm>
            <a:off x="637450" y="1544000"/>
            <a:ext cx="4564865" cy="474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No podemos predecir todo de golpe, utilizando el </a:t>
            </a:r>
            <a:r>
              <a:rPr lang="es-ES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DataFrame</a:t>
            </a:r>
            <a:r>
              <a:rPr lang="es-ES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según lo tenemos, pues entonces estaríamos tomando los valores reales cada día.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s-ES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Si tomamos valores reales cada día, estaremos limitando nuestro espacio de predicción a solo un día, pues no dispondremos de ese valor a la hora de predecir.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s-ES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Por lo tanto, para poder hacer una predicción con un espacio temporal adecuado, tendremos que ir prediciendo uno a uno (según el eje temporal, ya sea día a día, mes a mes, año a año…). En cada iteración, generaremos la nueva fila para predecir, que estará compuesta por los desfases, donde: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s-ES" b="1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lag_1 </a:t>
            </a:r>
            <a:r>
              <a:rPr lang="es-ES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será el valor  que hemos predicho en la iteración anterior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Resto de </a:t>
            </a:r>
            <a:r>
              <a:rPr lang="es-ES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lags</a:t>
            </a:r>
            <a:r>
              <a:rPr lang="es-ES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serán el desfase de lo que teníamos en la anterior: lag_2 tomará el valor del lag_1 anterior, lag_3 tomará el valor del lag_2 anterior…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+mj-lt"/>
              <a:buAutoNum type="arabicPeriod"/>
            </a:pPr>
            <a:endParaRPr lang="es-ES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0" name="Google Shape;340;ga231b88e58_0_24"/>
          <p:cNvSpPr txBox="1">
            <a:spLocks noGrp="1"/>
          </p:cNvSpPr>
          <p:nvPr>
            <p:ph type="title"/>
          </p:nvPr>
        </p:nvSpPr>
        <p:spPr>
          <a:xfrm>
            <a:off x="492625" y="319550"/>
            <a:ext cx="10515600" cy="10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 sz="3700">
                <a:solidFill>
                  <a:srgbClr val="FF0000"/>
                </a:solidFill>
              </a:rPr>
              <a:t>Otros modelos: Predicción</a:t>
            </a:r>
            <a:endParaRPr sz="3700" dirty="0"/>
          </a:p>
        </p:txBody>
      </p:sp>
      <p:graphicFrame>
        <p:nvGraphicFramePr>
          <p:cNvPr id="7" name="Tabla 6">
            <a:extLst>
              <a:ext uri="{FF2B5EF4-FFF2-40B4-BE49-F238E27FC236}">
                <a16:creationId xmlns:a16="http://schemas.microsoft.com/office/drawing/2014/main" id="{842B01CB-56BF-4AB1-B4CD-0BC15CB43EFD}"/>
              </a:ext>
            </a:extLst>
          </p:cNvPr>
          <p:cNvGraphicFramePr>
            <a:graphicFrameLocks noGrp="1"/>
          </p:cNvGraphicFramePr>
          <p:nvPr/>
        </p:nvGraphicFramePr>
        <p:xfrm>
          <a:off x="6602521" y="1989173"/>
          <a:ext cx="4092179" cy="3246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6968">
                  <a:extLst>
                    <a:ext uri="{9D8B030D-6E8A-4147-A177-3AD203B41FA5}">
                      <a16:colId xmlns:a16="http://schemas.microsoft.com/office/drawing/2014/main" val="345179046"/>
                    </a:ext>
                  </a:extLst>
                </a:gridCol>
                <a:gridCol w="773430">
                  <a:extLst>
                    <a:ext uri="{9D8B030D-6E8A-4147-A177-3AD203B41FA5}">
                      <a16:colId xmlns:a16="http://schemas.microsoft.com/office/drawing/2014/main" val="1363746470"/>
                    </a:ext>
                  </a:extLst>
                </a:gridCol>
                <a:gridCol w="705168">
                  <a:extLst>
                    <a:ext uri="{9D8B030D-6E8A-4147-A177-3AD203B41FA5}">
                      <a16:colId xmlns:a16="http://schemas.microsoft.com/office/drawing/2014/main" val="2160559471"/>
                    </a:ext>
                  </a:extLst>
                </a:gridCol>
                <a:gridCol w="705168">
                  <a:extLst>
                    <a:ext uri="{9D8B030D-6E8A-4147-A177-3AD203B41FA5}">
                      <a16:colId xmlns:a16="http://schemas.microsoft.com/office/drawing/2014/main" val="382404343"/>
                    </a:ext>
                  </a:extLst>
                </a:gridCol>
                <a:gridCol w="771445">
                  <a:extLst>
                    <a:ext uri="{9D8B030D-6E8A-4147-A177-3AD203B41FA5}">
                      <a16:colId xmlns:a16="http://schemas.microsoft.com/office/drawing/2014/main" val="22956133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lag_3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lag_2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lag_1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target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67674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2019-02-01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2581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s-ES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…</a:t>
                      </a:r>
                      <a:endParaRPr kumimoji="0" lang="es-E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s-ES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…</a:t>
                      </a:r>
                      <a:endParaRPr kumimoji="0" lang="es-E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s-ES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…</a:t>
                      </a:r>
                      <a:endParaRPr kumimoji="0" lang="es-E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s-ES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…</a:t>
                      </a:r>
                      <a:endParaRPr kumimoji="0" lang="es-E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s-ES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813507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ES" dirty="0"/>
                        <a:t>2020-02-17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s-ES" sz="14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25</a:t>
                      </a:r>
                    </a:p>
                  </a:txBody>
                  <a:tcPr marL="72540" marR="72540" marT="36270" marB="36270"/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s-ES" sz="14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32</a:t>
                      </a:r>
                    </a:p>
                  </a:txBody>
                  <a:tcPr marL="72540" marR="72540" marT="36270" marB="36270"/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s-ES" sz="14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31</a:t>
                      </a:r>
                    </a:p>
                  </a:txBody>
                  <a:tcPr marL="72540" marR="72540" marT="36270" marB="36270"/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s-ES" sz="14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10</a:t>
                      </a:r>
                    </a:p>
                  </a:txBody>
                  <a:tcPr marL="72540" marR="72540" marT="36270" marB="36270"/>
                </a:tc>
                <a:extLst>
                  <a:ext uri="{0D108BD9-81ED-4DB2-BD59-A6C34878D82A}">
                    <a16:rowId xmlns:a16="http://schemas.microsoft.com/office/drawing/2014/main" val="222304194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ES" dirty="0"/>
                        <a:t>2020-02-18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32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31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10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>
                          <a:solidFill>
                            <a:schemeClr val="accent1"/>
                          </a:solidFill>
                        </a:rPr>
                        <a:t>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898150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r>
                        <a:rPr lang="es-ES" dirty="0"/>
                        <a:t>2020-02-19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>
                        <a:solidFill>
                          <a:schemeClr val="accent5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551895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ES" dirty="0"/>
                        <a:t>2020-02-20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>
                        <a:solidFill>
                          <a:schemeClr val="accent5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294101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E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3898423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r>
                        <a:rPr lang="es-ES" dirty="0"/>
                        <a:t>2020-03-16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6279995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r>
                        <a:rPr lang="es-ES" dirty="0"/>
                        <a:t>2020-03-17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7920642"/>
                  </a:ext>
                </a:extLst>
              </a:tr>
            </a:tbl>
          </a:graphicData>
        </a:graphic>
      </p:graphicFrame>
      <p:sp>
        <p:nvSpPr>
          <p:cNvPr id="3" name="Abrir llave 2">
            <a:extLst>
              <a:ext uri="{FF2B5EF4-FFF2-40B4-BE49-F238E27FC236}">
                <a16:creationId xmlns:a16="http://schemas.microsoft.com/office/drawing/2014/main" id="{356A10FC-54A8-49E4-8E72-F5CCBD3648EE}"/>
              </a:ext>
            </a:extLst>
          </p:cNvPr>
          <p:cNvSpPr/>
          <p:nvPr/>
        </p:nvSpPr>
        <p:spPr>
          <a:xfrm>
            <a:off x="6334239" y="2409825"/>
            <a:ext cx="268282" cy="94297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Abrir llave 13">
            <a:extLst>
              <a:ext uri="{FF2B5EF4-FFF2-40B4-BE49-F238E27FC236}">
                <a16:creationId xmlns:a16="http://schemas.microsoft.com/office/drawing/2014/main" id="{4D988633-E3C3-434D-ADD1-06298FD4D96B}"/>
              </a:ext>
            </a:extLst>
          </p:cNvPr>
          <p:cNvSpPr/>
          <p:nvPr/>
        </p:nvSpPr>
        <p:spPr>
          <a:xfrm>
            <a:off x="6334239" y="3352800"/>
            <a:ext cx="268282" cy="188249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A4E2FE13-5DA8-46C8-9BA8-66C9899030DF}"/>
              </a:ext>
            </a:extLst>
          </p:cNvPr>
          <p:cNvSpPr txBox="1"/>
          <p:nvPr/>
        </p:nvSpPr>
        <p:spPr>
          <a:xfrm>
            <a:off x="5750425" y="2712035"/>
            <a:ext cx="5838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dirty="0" err="1">
                <a:solidFill>
                  <a:schemeClr val="accent1"/>
                </a:solidFill>
              </a:rPr>
              <a:t>train</a:t>
            </a:r>
            <a:endParaRPr lang="es-ES" sz="1600" dirty="0">
              <a:solidFill>
                <a:schemeClr val="accent1"/>
              </a:solidFill>
            </a:endParaRP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75FDC927-9D2A-4636-867B-00909565C45D}"/>
              </a:ext>
            </a:extLst>
          </p:cNvPr>
          <p:cNvSpPr txBox="1"/>
          <p:nvPr/>
        </p:nvSpPr>
        <p:spPr>
          <a:xfrm>
            <a:off x="5786665" y="3819969"/>
            <a:ext cx="5164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dirty="0">
                <a:solidFill>
                  <a:schemeClr val="accent1"/>
                </a:solidFill>
              </a:rPr>
              <a:t>test</a:t>
            </a:r>
          </a:p>
        </p:txBody>
      </p:sp>
      <p:graphicFrame>
        <p:nvGraphicFramePr>
          <p:cNvPr id="18" name="Tabla 17">
            <a:extLst>
              <a:ext uri="{FF2B5EF4-FFF2-40B4-BE49-F238E27FC236}">
                <a16:creationId xmlns:a16="http://schemas.microsoft.com/office/drawing/2014/main" id="{CFF5EE9A-1BF7-43FF-9FA3-4EA2135092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062913"/>
              </p:ext>
            </p:extLst>
          </p:nvPr>
        </p:nvGraphicFramePr>
        <p:xfrm>
          <a:off x="10694014" y="1989173"/>
          <a:ext cx="771445" cy="3246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1445">
                  <a:extLst>
                    <a:ext uri="{9D8B030D-6E8A-4147-A177-3AD203B41FA5}">
                      <a16:colId xmlns:a16="http://schemas.microsoft.com/office/drawing/2014/main" val="22956133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ES" dirty="0" err="1"/>
                        <a:t>pred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67674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s-ES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-</a:t>
                      </a:r>
                      <a:endParaRPr kumimoji="0" lang="es-E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2581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s-ES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-</a:t>
                      </a:r>
                      <a:endParaRPr kumimoji="0" lang="es-E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81350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s-ES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30419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s-ES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898150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s-E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chemeClr val="accent6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37920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s-E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1100416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3898423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6279995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7920642"/>
                  </a:ext>
                </a:extLst>
              </a:tr>
            </a:tbl>
          </a:graphicData>
        </a:graphic>
      </p:graphicFrame>
      <p:cxnSp>
        <p:nvCxnSpPr>
          <p:cNvPr id="5" name="Conector recto de flecha 4">
            <a:extLst>
              <a:ext uri="{FF2B5EF4-FFF2-40B4-BE49-F238E27FC236}">
                <a16:creationId xmlns:a16="http://schemas.microsoft.com/office/drawing/2014/main" id="{0445A563-0EBE-4E81-A0FE-02279BF4F535}"/>
              </a:ext>
            </a:extLst>
          </p:cNvPr>
          <p:cNvCxnSpPr/>
          <p:nvPr/>
        </p:nvCxnSpPr>
        <p:spPr>
          <a:xfrm flipH="1">
            <a:off x="9593861" y="3328987"/>
            <a:ext cx="400050" cy="2000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C0DD34CD-6036-4ED4-BE5C-8FC81BB1CC58}"/>
              </a:ext>
            </a:extLst>
          </p:cNvPr>
          <p:cNvCxnSpPr/>
          <p:nvPr/>
        </p:nvCxnSpPr>
        <p:spPr>
          <a:xfrm flipH="1">
            <a:off x="8859645" y="3328987"/>
            <a:ext cx="400050" cy="2000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16F13573-2B5B-4967-9AF3-AA01AC12FB74}"/>
              </a:ext>
            </a:extLst>
          </p:cNvPr>
          <p:cNvCxnSpPr/>
          <p:nvPr/>
        </p:nvCxnSpPr>
        <p:spPr>
          <a:xfrm flipH="1">
            <a:off x="8159542" y="3328987"/>
            <a:ext cx="400050" cy="2000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ángulo 14">
            <a:extLst>
              <a:ext uri="{FF2B5EF4-FFF2-40B4-BE49-F238E27FC236}">
                <a16:creationId xmlns:a16="http://schemas.microsoft.com/office/drawing/2014/main" id="{8437A76B-B464-4A80-A48D-0873A3C5A266}"/>
              </a:ext>
            </a:extLst>
          </p:cNvPr>
          <p:cNvSpPr/>
          <p:nvPr/>
        </p:nvSpPr>
        <p:spPr>
          <a:xfrm>
            <a:off x="923925" y="5025742"/>
            <a:ext cx="4162425" cy="76545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069474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a231b88e58_0_24"/>
          <p:cNvSpPr txBox="1"/>
          <p:nvPr/>
        </p:nvSpPr>
        <p:spPr>
          <a:xfrm>
            <a:off x="637450" y="1544000"/>
            <a:ext cx="4564865" cy="474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No podemos predecir todo de golpe, utilizando el </a:t>
            </a:r>
            <a:r>
              <a:rPr lang="es-ES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DataFrame</a:t>
            </a:r>
            <a:r>
              <a:rPr lang="es-ES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según lo tenemos, pues entonces estaríamos tomando los valores reales cada día.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s-ES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Si tomamos valores reales cada día, estaremos limitando nuestro espacio de predicción a solo un día, pues no dispondremos de ese valor a la hora de predecir.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s-ES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Por lo tanto, para poder hacer una predicción con un espacio temporal adecuado, tendremos que ir prediciendo uno a uno (según el eje temporal, ya sea día a día, mes a mes, año a año…). En cada iteración, generaremos la nueva fila para predecir, que estará compuesta por los desfases, donde: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s-ES" b="1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lag_1 </a:t>
            </a:r>
            <a:r>
              <a:rPr lang="es-ES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será el valor  que hemos predicho en la iteración anterior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Resto de </a:t>
            </a:r>
            <a:r>
              <a:rPr lang="es-ES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lags</a:t>
            </a:r>
            <a:r>
              <a:rPr lang="es-ES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serán el desfase de lo que teníamos en la anterior: lag_2 tomará el valor del lag_1 anterior, lag_3 tomará el valor del lag_2 anterior…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+mj-lt"/>
              <a:buAutoNum type="arabicPeriod"/>
            </a:pPr>
            <a:endParaRPr lang="es-ES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0" name="Google Shape;340;ga231b88e58_0_24"/>
          <p:cNvSpPr txBox="1">
            <a:spLocks noGrp="1"/>
          </p:cNvSpPr>
          <p:nvPr>
            <p:ph type="title"/>
          </p:nvPr>
        </p:nvSpPr>
        <p:spPr>
          <a:xfrm>
            <a:off x="492625" y="319550"/>
            <a:ext cx="10515600" cy="10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 sz="3700">
                <a:solidFill>
                  <a:srgbClr val="FF0000"/>
                </a:solidFill>
              </a:rPr>
              <a:t>Otros modelos: Predicción</a:t>
            </a:r>
            <a:endParaRPr sz="3700" dirty="0"/>
          </a:p>
        </p:txBody>
      </p:sp>
      <p:graphicFrame>
        <p:nvGraphicFramePr>
          <p:cNvPr id="7" name="Tabla 6">
            <a:extLst>
              <a:ext uri="{FF2B5EF4-FFF2-40B4-BE49-F238E27FC236}">
                <a16:creationId xmlns:a16="http://schemas.microsoft.com/office/drawing/2014/main" id="{842B01CB-56BF-4AB1-B4CD-0BC15CB43E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8095195"/>
              </p:ext>
            </p:extLst>
          </p:nvPr>
        </p:nvGraphicFramePr>
        <p:xfrm>
          <a:off x="6602521" y="1989173"/>
          <a:ext cx="4092179" cy="3246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6968">
                  <a:extLst>
                    <a:ext uri="{9D8B030D-6E8A-4147-A177-3AD203B41FA5}">
                      <a16:colId xmlns:a16="http://schemas.microsoft.com/office/drawing/2014/main" val="345179046"/>
                    </a:ext>
                  </a:extLst>
                </a:gridCol>
                <a:gridCol w="773430">
                  <a:extLst>
                    <a:ext uri="{9D8B030D-6E8A-4147-A177-3AD203B41FA5}">
                      <a16:colId xmlns:a16="http://schemas.microsoft.com/office/drawing/2014/main" val="1363746470"/>
                    </a:ext>
                  </a:extLst>
                </a:gridCol>
                <a:gridCol w="705168">
                  <a:extLst>
                    <a:ext uri="{9D8B030D-6E8A-4147-A177-3AD203B41FA5}">
                      <a16:colId xmlns:a16="http://schemas.microsoft.com/office/drawing/2014/main" val="2160559471"/>
                    </a:ext>
                  </a:extLst>
                </a:gridCol>
                <a:gridCol w="705168">
                  <a:extLst>
                    <a:ext uri="{9D8B030D-6E8A-4147-A177-3AD203B41FA5}">
                      <a16:colId xmlns:a16="http://schemas.microsoft.com/office/drawing/2014/main" val="382404343"/>
                    </a:ext>
                  </a:extLst>
                </a:gridCol>
                <a:gridCol w="771445">
                  <a:extLst>
                    <a:ext uri="{9D8B030D-6E8A-4147-A177-3AD203B41FA5}">
                      <a16:colId xmlns:a16="http://schemas.microsoft.com/office/drawing/2014/main" val="22956133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lag_3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lag_2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lag_1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target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67674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2019-02-01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2581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s-ES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…</a:t>
                      </a:r>
                      <a:endParaRPr kumimoji="0" lang="es-E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s-ES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…</a:t>
                      </a:r>
                      <a:endParaRPr kumimoji="0" lang="es-E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s-ES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…</a:t>
                      </a:r>
                      <a:endParaRPr kumimoji="0" lang="es-E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s-ES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…</a:t>
                      </a:r>
                      <a:endParaRPr kumimoji="0" lang="es-E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s-ES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813507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ES" dirty="0"/>
                        <a:t>2020-02-17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s-ES" sz="14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25</a:t>
                      </a:r>
                    </a:p>
                  </a:txBody>
                  <a:tcPr marL="72540" marR="72540" marT="36270" marB="36270"/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s-ES" sz="14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32</a:t>
                      </a:r>
                    </a:p>
                  </a:txBody>
                  <a:tcPr marL="72540" marR="72540" marT="36270" marB="36270"/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s-ES" sz="14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31</a:t>
                      </a:r>
                    </a:p>
                  </a:txBody>
                  <a:tcPr marL="72540" marR="72540" marT="36270" marB="36270"/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s-ES" sz="14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10</a:t>
                      </a:r>
                    </a:p>
                  </a:txBody>
                  <a:tcPr marL="72540" marR="72540" marT="36270" marB="36270"/>
                </a:tc>
                <a:extLst>
                  <a:ext uri="{0D108BD9-81ED-4DB2-BD59-A6C34878D82A}">
                    <a16:rowId xmlns:a16="http://schemas.microsoft.com/office/drawing/2014/main" val="222304194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ES" dirty="0"/>
                        <a:t>2020-02-18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32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31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10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>
                          <a:solidFill>
                            <a:schemeClr val="accent1"/>
                          </a:solidFill>
                        </a:rPr>
                        <a:t>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898150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r>
                        <a:rPr lang="es-ES" dirty="0"/>
                        <a:t>2020-02-19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>
                        <a:solidFill>
                          <a:schemeClr val="accent5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551895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ES" dirty="0"/>
                        <a:t>2020-02-20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>
                        <a:solidFill>
                          <a:schemeClr val="accent5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294101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E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3898423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r>
                        <a:rPr lang="es-ES" dirty="0"/>
                        <a:t>2020-03-16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6279995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r>
                        <a:rPr lang="es-ES" dirty="0"/>
                        <a:t>2020-03-17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7920642"/>
                  </a:ext>
                </a:extLst>
              </a:tr>
            </a:tbl>
          </a:graphicData>
        </a:graphic>
      </p:graphicFrame>
      <p:sp>
        <p:nvSpPr>
          <p:cNvPr id="3" name="Abrir llave 2">
            <a:extLst>
              <a:ext uri="{FF2B5EF4-FFF2-40B4-BE49-F238E27FC236}">
                <a16:creationId xmlns:a16="http://schemas.microsoft.com/office/drawing/2014/main" id="{356A10FC-54A8-49E4-8E72-F5CCBD3648EE}"/>
              </a:ext>
            </a:extLst>
          </p:cNvPr>
          <p:cNvSpPr/>
          <p:nvPr/>
        </p:nvSpPr>
        <p:spPr>
          <a:xfrm>
            <a:off x="6334239" y="2409825"/>
            <a:ext cx="268282" cy="94297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Abrir llave 13">
            <a:extLst>
              <a:ext uri="{FF2B5EF4-FFF2-40B4-BE49-F238E27FC236}">
                <a16:creationId xmlns:a16="http://schemas.microsoft.com/office/drawing/2014/main" id="{4D988633-E3C3-434D-ADD1-06298FD4D96B}"/>
              </a:ext>
            </a:extLst>
          </p:cNvPr>
          <p:cNvSpPr/>
          <p:nvPr/>
        </p:nvSpPr>
        <p:spPr>
          <a:xfrm>
            <a:off x="6334239" y="3352800"/>
            <a:ext cx="268282" cy="188249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A4E2FE13-5DA8-46C8-9BA8-66C9899030DF}"/>
              </a:ext>
            </a:extLst>
          </p:cNvPr>
          <p:cNvSpPr txBox="1"/>
          <p:nvPr/>
        </p:nvSpPr>
        <p:spPr>
          <a:xfrm>
            <a:off x="5750425" y="2712035"/>
            <a:ext cx="5838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dirty="0" err="1">
                <a:solidFill>
                  <a:schemeClr val="accent1"/>
                </a:solidFill>
              </a:rPr>
              <a:t>train</a:t>
            </a:r>
            <a:endParaRPr lang="es-ES" sz="1600" dirty="0">
              <a:solidFill>
                <a:schemeClr val="accent1"/>
              </a:solidFill>
            </a:endParaRP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75FDC927-9D2A-4636-867B-00909565C45D}"/>
              </a:ext>
            </a:extLst>
          </p:cNvPr>
          <p:cNvSpPr txBox="1"/>
          <p:nvPr/>
        </p:nvSpPr>
        <p:spPr>
          <a:xfrm>
            <a:off x="5786665" y="3819969"/>
            <a:ext cx="5164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dirty="0">
                <a:solidFill>
                  <a:schemeClr val="accent1"/>
                </a:solidFill>
              </a:rPr>
              <a:t>test</a:t>
            </a:r>
          </a:p>
        </p:txBody>
      </p:sp>
      <p:graphicFrame>
        <p:nvGraphicFramePr>
          <p:cNvPr id="18" name="Tabla 17">
            <a:extLst>
              <a:ext uri="{FF2B5EF4-FFF2-40B4-BE49-F238E27FC236}">
                <a16:creationId xmlns:a16="http://schemas.microsoft.com/office/drawing/2014/main" id="{CFF5EE9A-1BF7-43FF-9FA3-4EA2135092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5771574"/>
              </p:ext>
            </p:extLst>
          </p:nvPr>
        </p:nvGraphicFramePr>
        <p:xfrm>
          <a:off x="10694014" y="1989173"/>
          <a:ext cx="771445" cy="3246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1445">
                  <a:extLst>
                    <a:ext uri="{9D8B030D-6E8A-4147-A177-3AD203B41FA5}">
                      <a16:colId xmlns:a16="http://schemas.microsoft.com/office/drawing/2014/main" val="22956133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ES" dirty="0" err="1"/>
                        <a:t>pred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67674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s-ES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-</a:t>
                      </a:r>
                      <a:endParaRPr kumimoji="0" lang="es-E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2581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s-ES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-</a:t>
                      </a:r>
                      <a:endParaRPr kumimoji="0" lang="es-E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81350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s-ES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30419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s-ES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898150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s-E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chemeClr val="accent6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37920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s-E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1100416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3898423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6279995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79206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713958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a231b88e58_0_24"/>
          <p:cNvSpPr txBox="1"/>
          <p:nvPr/>
        </p:nvSpPr>
        <p:spPr>
          <a:xfrm>
            <a:off x="637450" y="1544000"/>
            <a:ext cx="4564865" cy="474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No podemos predecir todo de golpe, utilizando el </a:t>
            </a:r>
            <a:r>
              <a:rPr lang="es-ES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DataFrame</a:t>
            </a:r>
            <a:r>
              <a:rPr lang="es-ES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según lo tenemos, pues entonces estaríamos tomando los valores reales cada día.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s-ES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Si tomamos valores reales cada día, estaremos limitando nuestro espacio de predicción a solo un día, pues no dispondremos de ese valor a la hora de predecir.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s-ES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Por lo tanto, para poder hacer una predicción con un espacio temporal adecuado, tendremos que ir prediciendo uno a uno (según el eje temporal, ya sea día a día, mes a mes, año a año…). En cada iteración, generaremos la nueva fila para predecir, que estará compuesta por los desfases, donde: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s-ES" b="1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lag_1 </a:t>
            </a:r>
            <a:r>
              <a:rPr lang="es-ES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será el valor  que hemos predicho en la iteración anterior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Resto de </a:t>
            </a:r>
            <a:r>
              <a:rPr lang="es-ES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lags</a:t>
            </a:r>
            <a:r>
              <a:rPr lang="es-ES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serán el desfase de lo que teníamos en la anterior: lag_2 tomará el valor del lag_1 anterior, lag_3 tomará el valor del lag_2 anterior…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+mj-lt"/>
              <a:buAutoNum type="arabicPeriod"/>
            </a:pPr>
            <a:endParaRPr lang="es-ES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0" name="Google Shape;340;ga231b88e58_0_24"/>
          <p:cNvSpPr txBox="1">
            <a:spLocks noGrp="1"/>
          </p:cNvSpPr>
          <p:nvPr>
            <p:ph type="title"/>
          </p:nvPr>
        </p:nvSpPr>
        <p:spPr>
          <a:xfrm>
            <a:off x="492625" y="319550"/>
            <a:ext cx="10515600" cy="10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 sz="3700" dirty="0" err="1">
                <a:solidFill>
                  <a:srgbClr val="FF0000"/>
                </a:solidFill>
              </a:rPr>
              <a:t>Otros</a:t>
            </a:r>
            <a:r>
              <a:rPr lang="en-GB" sz="3700" dirty="0">
                <a:solidFill>
                  <a:srgbClr val="FF0000"/>
                </a:solidFill>
              </a:rPr>
              <a:t> </a:t>
            </a:r>
            <a:r>
              <a:rPr lang="en-GB" sz="3700" dirty="0" err="1">
                <a:solidFill>
                  <a:srgbClr val="FF0000"/>
                </a:solidFill>
              </a:rPr>
              <a:t>modelos</a:t>
            </a:r>
            <a:r>
              <a:rPr lang="en-GB" sz="3700" dirty="0">
                <a:solidFill>
                  <a:srgbClr val="FF0000"/>
                </a:solidFill>
              </a:rPr>
              <a:t>: </a:t>
            </a:r>
            <a:r>
              <a:rPr lang="en-GB" sz="3700" dirty="0" err="1">
                <a:solidFill>
                  <a:srgbClr val="FF0000"/>
                </a:solidFill>
              </a:rPr>
              <a:t>Predicción</a:t>
            </a:r>
            <a:endParaRPr sz="3700" dirty="0"/>
          </a:p>
        </p:txBody>
      </p:sp>
      <p:graphicFrame>
        <p:nvGraphicFramePr>
          <p:cNvPr id="7" name="Tabla 6">
            <a:extLst>
              <a:ext uri="{FF2B5EF4-FFF2-40B4-BE49-F238E27FC236}">
                <a16:creationId xmlns:a16="http://schemas.microsoft.com/office/drawing/2014/main" id="{842B01CB-56BF-4AB1-B4CD-0BC15CB43E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2432687"/>
              </p:ext>
            </p:extLst>
          </p:nvPr>
        </p:nvGraphicFramePr>
        <p:xfrm>
          <a:off x="6602521" y="1989173"/>
          <a:ext cx="4092179" cy="3246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6968">
                  <a:extLst>
                    <a:ext uri="{9D8B030D-6E8A-4147-A177-3AD203B41FA5}">
                      <a16:colId xmlns:a16="http://schemas.microsoft.com/office/drawing/2014/main" val="345179046"/>
                    </a:ext>
                  </a:extLst>
                </a:gridCol>
                <a:gridCol w="773430">
                  <a:extLst>
                    <a:ext uri="{9D8B030D-6E8A-4147-A177-3AD203B41FA5}">
                      <a16:colId xmlns:a16="http://schemas.microsoft.com/office/drawing/2014/main" val="1363746470"/>
                    </a:ext>
                  </a:extLst>
                </a:gridCol>
                <a:gridCol w="705168">
                  <a:extLst>
                    <a:ext uri="{9D8B030D-6E8A-4147-A177-3AD203B41FA5}">
                      <a16:colId xmlns:a16="http://schemas.microsoft.com/office/drawing/2014/main" val="2160559471"/>
                    </a:ext>
                  </a:extLst>
                </a:gridCol>
                <a:gridCol w="705168">
                  <a:extLst>
                    <a:ext uri="{9D8B030D-6E8A-4147-A177-3AD203B41FA5}">
                      <a16:colId xmlns:a16="http://schemas.microsoft.com/office/drawing/2014/main" val="382404343"/>
                    </a:ext>
                  </a:extLst>
                </a:gridCol>
                <a:gridCol w="771445">
                  <a:extLst>
                    <a:ext uri="{9D8B030D-6E8A-4147-A177-3AD203B41FA5}">
                      <a16:colId xmlns:a16="http://schemas.microsoft.com/office/drawing/2014/main" val="22956133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lag_3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lag_2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lag_1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target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67674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2019-02-01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2581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s-ES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…</a:t>
                      </a:r>
                      <a:endParaRPr kumimoji="0" lang="es-E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s-ES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…</a:t>
                      </a:r>
                      <a:endParaRPr kumimoji="0" lang="es-E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s-ES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…</a:t>
                      </a:r>
                      <a:endParaRPr kumimoji="0" lang="es-E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s-ES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…</a:t>
                      </a:r>
                      <a:endParaRPr kumimoji="0" lang="es-E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s-ES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813507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ES" dirty="0"/>
                        <a:t>2020-02-17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s-ES" sz="14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25</a:t>
                      </a:r>
                    </a:p>
                  </a:txBody>
                  <a:tcPr marL="72540" marR="72540" marT="36270" marB="36270"/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s-ES" sz="14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32</a:t>
                      </a:r>
                    </a:p>
                  </a:txBody>
                  <a:tcPr marL="72540" marR="72540" marT="36270" marB="36270"/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s-ES" sz="14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31</a:t>
                      </a:r>
                    </a:p>
                  </a:txBody>
                  <a:tcPr marL="72540" marR="72540" marT="36270" marB="36270"/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s-ES" sz="14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10</a:t>
                      </a:r>
                    </a:p>
                  </a:txBody>
                  <a:tcPr marL="72540" marR="72540" marT="36270" marB="36270"/>
                </a:tc>
                <a:extLst>
                  <a:ext uri="{0D108BD9-81ED-4DB2-BD59-A6C34878D82A}">
                    <a16:rowId xmlns:a16="http://schemas.microsoft.com/office/drawing/2014/main" val="222304194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ES" dirty="0"/>
                        <a:t>2020-02-18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32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31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10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>
                          <a:solidFill>
                            <a:schemeClr val="accent1"/>
                          </a:solidFill>
                        </a:rPr>
                        <a:t>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898150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r>
                        <a:rPr lang="es-ES" dirty="0"/>
                        <a:t>2020-02-19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31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10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b="0" i="0" u="none" strike="noStrike" cap="none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3</a:t>
                      </a:r>
                      <a:endParaRPr lang="es-ES" dirty="0">
                        <a:solidFill>
                          <a:schemeClr val="accent5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>
                          <a:solidFill>
                            <a:schemeClr val="accent1"/>
                          </a:solidFill>
                        </a:rPr>
                        <a:t>27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551895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ES" dirty="0"/>
                        <a:t>2020-02-20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>
                        <a:solidFill>
                          <a:schemeClr val="accent5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294101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E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3898423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r>
                        <a:rPr lang="es-ES" dirty="0"/>
                        <a:t>2020-03-16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6279995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r>
                        <a:rPr lang="es-ES" dirty="0"/>
                        <a:t>2020-03-17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7920642"/>
                  </a:ext>
                </a:extLst>
              </a:tr>
            </a:tbl>
          </a:graphicData>
        </a:graphic>
      </p:graphicFrame>
      <p:sp>
        <p:nvSpPr>
          <p:cNvPr id="3" name="Abrir llave 2">
            <a:extLst>
              <a:ext uri="{FF2B5EF4-FFF2-40B4-BE49-F238E27FC236}">
                <a16:creationId xmlns:a16="http://schemas.microsoft.com/office/drawing/2014/main" id="{356A10FC-54A8-49E4-8E72-F5CCBD3648EE}"/>
              </a:ext>
            </a:extLst>
          </p:cNvPr>
          <p:cNvSpPr/>
          <p:nvPr/>
        </p:nvSpPr>
        <p:spPr>
          <a:xfrm>
            <a:off x="6334239" y="2409825"/>
            <a:ext cx="268282" cy="94297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Abrir llave 13">
            <a:extLst>
              <a:ext uri="{FF2B5EF4-FFF2-40B4-BE49-F238E27FC236}">
                <a16:creationId xmlns:a16="http://schemas.microsoft.com/office/drawing/2014/main" id="{4D988633-E3C3-434D-ADD1-06298FD4D96B}"/>
              </a:ext>
            </a:extLst>
          </p:cNvPr>
          <p:cNvSpPr/>
          <p:nvPr/>
        </p:nvSpPr>
        <p:spPr>
          <a:xfrm>
            <a:off x="6334239" y="3352800"/>
            <a:ext cx="268282" cy="188249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A4E2FE13-5DA8-46C8-9BA8-66C9899030DF}"/>
              </a:ext>
            </a:extLst>
          </p:cNvPr>
          <p:cNvSpPr txBox="1"/>
          <p:nvPr/>
        </p:nvSpPr>
        <p:spPr>
          <a:xfrm>
            <a:off x="5750425" y="2712035"/>
            <a:ext cx="5838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dirty="0" err="1">
                <a:solidFill>
                  <a:schemeClr val="accent1"/>
                </a:solidFill>
              </a:rPr>
              <a:t>train</a:t>
            </a:r>
            <a:endParaRPr lang="es-ES" sz="1600" dirty="0">
              <a:solidFill>
                <a:schemeClr val="accent1"/>
              </a:solidFill>
            </a:endParaRP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75FDC927-9D2A-4636-867B-00909565C45D}"/>
              </a:ext>
            </a:extLst>
          </p:cNvPr>
          <p:cNvSpPr txBox="1"/>
          <p:nvPr/>
        </p:nvSpPr>
        <p:spPr>
          <a:xfrm>
            <a:off x="5786665" y="3819969"/>
            <a:ext cx="5164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dirty="0">
                <a:solidFill>
                  <a:schemeClr val="accent1"/>
                </a:solidFill>
              </a:rPr>
              <a:t>test</a:t>
            </a:r>
          </a:p>
        </p:txBody>
      </p:sp>
      <p:graphicFrame>
        <p:nvGraphicFramePr>
          <p:cNvPr id="18" name="Tabla 17">
            <a:extLst>
              <a:ext uri="{FF2B5EF4-FFF2-40B4-BE49-F238E27FC236}">
                <a16:creationId xmlns:a16="http://schemas.microsoft.com/office/drawing/2014/main" id="{CFF5EE9A-1BF7-43FF-9FA3-4EA2135092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9913352"/>
              </p:ext>
            </p:extLst>
          </p:nvPr>
        </p:nvGraphicFramePr>
        <p:xfrm>
          <a:off x="10694014" y="1989173"/>
          <a:ext cx="771445" cy="3246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1445">
                  <a:extLst>
                    <a:ext uri="{9D8B030D-6E8A-4147-A177-3AD203B41FA5}">
                      <a16:colId xmlns:a16="http://schemas.microsoft.com/office/drawing/2014/main" val="22956133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ES" dirty="0" err="1"/>
                        <a:t>pred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67674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s-ES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-</a:t>
                      </a:r>
                      <a:endParaRPr kumimoji="0" lang="es-E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2581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s-ES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-</a:t>
                      </a:r>
                      <a:endParaRPr kumimoji="0" lang="es-E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81350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s-ES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30419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s-ES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898150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s-ES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accent6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29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37920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s-E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1100416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3898423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6279995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7920642"/>
                  </a:ext>
                </a:extLst>
              </a:tr>
            </a:tbl>
          </a:graphicData>
        </a:graphic>
      </p:graphicFrame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814FA59B-1F9A-443C-909B-CD9664BE2D93}"/>
              </a:ext>
            </a:extLst>
          </p:cNvPr>
          <p:cNvCxnSpPr/>
          <p:nvPr/>
        </p:nvCxnSpPr>
        <p:spPr>
          <a:xfrm flipH="1">
            <a:off x="8859645" y="3629469"/>
            <a:ext cx="400050" cy="2000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D17D6C6A-EDD1-4CAA-AD31-53DAC4586DB0}"/>
              </a:ext>
            </a:extLst>
          </p:cNvPr>
          <p:cNvCxnSpPr/>
          <p:nvPr/>
        </p:nvCxnSpPr>
        <p:spPr>
          <a:xfrm flipH="1">
            <a:off x="8159542" y="3629469"/>
            <a:ext cx="400050" cy="2000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ángulo 8">
            <a:extLst>
              <a:ext uri="{FF2B5EF4-FFF2-40B4-BE49-F238E27FC236}">
                <a16:creationId xmlns:a16="http://schemas.microsoft.com/office/drawing/2014/main" id="{4450DB3E-2102-4207-998A-7E89F37BB688}"/>
              </a:ext>
            </a:extLst>
          </p:cNvPr>
          <p:cNvSpPr/>
          <p:nvPr/>
        </p:nvSpPr>
        <p:spPr>
          <a:xfrm>
            <a:off x="923925" y="4629150"/>
            <a:ext cx="4162425" cy="4191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9" name="Conector recto de flecha 18">
            <a:extLst>
              <a:ext uri="{FF2B5EF4-FFF2-40B4-BE49-F238E27FC236}">
                <a16:creationId xmlns:a16="http://schemas.microsoft.com/office/drawing/2014/main" id="{C999235B-28E6-4DF8-A992-497FDB7417C8}"/>
              </a:ext>
            </a:extLst>
          </p:cNvPr>
          <p:cNvCxnSpPr/>
          <p:nvPr/>
        </p:nvCxnSpPr>
        <p:spPr>
          <a:xfrm flipH="1">
            <a:off x="9576804" y="3629469"/>
            <a:ext cx="400050" cy="2000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ruz 14">
            <a:extLst>
              <a:ext uri="{FF2B5EF4-FFF2-40B4-BE49-F238E27FC236}">
                <a16:creationId xmlns:a16="http://schemas.microsoft.com/office/drawing/2014/main" id="{9F40F25B-936C-4EB9-AEF6-577023BA77C3}"/>
              </a:ext>
            </a:extLst>
          </p:cNvPr>
          <p:cNvSpPr/>
          <p:nvPr/>
        </p:nvSpPr>
        <p:spPr>
          <a:xfrm rot="18900000">
            <a:off x="9751077" y="3631772"/>
            <a:ext cx="165545" cy="163075"/>
          </a:xfrm>
          <a:prstGeom prst="plus">
            <a:avLst>
              <a:gd name="adj" fmla="val 4710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536619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a8b485b1ff_0_3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 dirty="0" err="1">
                <a:solidFill>
                  <a:srgbClr val="FF0000"/>
                </a:solidFill>
              </a:rPr>
              <a:t>Algunos</a:t>
            </a:r>
            <a:r>
              <a:rPr lang="en-GB" dirty="0">
                <a:solidFill>
                  <a:srgbClr val="FF0000"/>
                </a:solidFill>
              </a:rPr>
              <a:t> </a:t>
            </a:r>
            <a:r>
              <a:rPr lang="en-GB" dirty="0" err="1">
                <a:solidFill>
                  <a:srgbClr val="FF0000"/>
                </a:solidFill>
              </a:rPr>
              <a:t>ejemplos</a:t>
            </a:r>
            <a:endParaRPr dirty="0"/>
          </a:p>
        </p:txBody>
      </p:sp>
      <p:sp>
        <p:nvSpPr>
          <p:cNvPr id="110" name="Google Shape;110;ga8b485b1ff_0_37"/>
          <p:cNvSpPr txBox="1"/>
          <p:nvPr/>
        </p:nvSpPr>
        <p:spPr>
          <a:xfrm>
            <a:off x="760275" y="1754975"/>
            <a:ext cx="4919100" cy="45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a) </a:t>
            </a:r>
            <a:r>
              <a:rPr lang="en-GB" sz="15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Precio</a:t>
            </a:r>
            <a:r>
              <a:rPr lang="en-GB" sz="15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5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acciones</a:t>
            </a:r>
            <a:r>
              <a:rPr lang="en-GB" sz="15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Google</a:t>
            </a:r>
            <a:endParaRPr sz="15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b) </a:t>
            </a:r>
            <a:r>
              <a:rPr lang="en-GB" sz="15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Diferencia</a:t>
            </a:r>
            <a:r>
              <a:rPr lang="en-GB" sz="15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5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diaria</a:t>
            </a:r>
            <a:r>
              <a:rPr lang="en-GB" sz="15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GB" sz="15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precio</a:t>
            </a:r>
            <a:r>
              <a:rPr lang="en-GB" sz="15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5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acciones</a:t>
            </a:r>
            <a:r>
              <a:rPr lang="en-GB" sz="15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de Google</a:t>
            </a:r>
            <a:endParaRPr sz="15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c) </a:t>
            </a:r>
            <a:r>
              <a:rPr lang="en-GB" sz="15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Precio</a:t>
            </a:r>
            <a:r>
              <a:rPr lang="en-GB" sz="15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5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activo</a:t>
            </a:r>
            <a:r>
              <a:rPr lang="en-GB" sz="15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5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financiero</a:t>
            </a:r>
            <a:r>
              <a:rPr lang="en-GB" sz="15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5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anual</a:t>
            </a:r>
            <a:r>
              <a:rPr lang="en-GB" sz="15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5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</a:t>
            </a:r>
            <a:r>
              <a:rPr lang="en-GB" sz="15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EEUU</a:t>
            </a:r>
            <a:endParaRPr sz="15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d) Ventas </a:t>
            </a:r>
            <a:r>
              <a:rPr lang="en-GB" sz="15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mensuales</a:t>
            </a:r>
            <a:r>
              <a:rPr lang="en-GB" sz="15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de casas </a:t>
            </a:r>
            <a:r>
              <a:rPr lang="en-GB" sz="15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unifamiliares</a:t>
            </a:r>
            <a:r>
              <a:rPr lang="en-GB" sz="15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5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</a:t>
            </a:r>
            <a:r>
              <a:rPr lang="en-GB" sz="15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EEUU</a:t>
            </a:r>
            <a:endParaRPr sz="15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e) </a:t>
            </a:r>
            <a:r>
              <a:rPr lang="en-GB" sz="15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Precio</a:t>
            </a:r>
            <a:r>
              <a:rPr lang="en-GB" sz="15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5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anual</a:t>
            </a:r>
            <a:r>
              <a:rPr lang="en-GB" sz="15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de la </a:t>
            </a:r>
            <a:r>
              <a:rPr lang="en-GB" sz="15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docena</a:t>
            </a:r>
            <a:r>
              <a:rPr lang="en-GB" sz="15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de huevos </a:t>
            </a:r>
            <a:r>
              <a:rPr lang="en-GB" sz="15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</a:t>
            </a:r>
            <a:r>
              <a:rPr lang="en-GB" sz="15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EEUU</a:t>
            </a:r>
            <a:endParaRPr sz="15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f) </a:t>
            </a:r>
            <a:r>
              <a:rPr lang="en-GB" sz="15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Cerdos</a:t>
            </a:r>
            <a:r>
              <a:rPr lang="en-GB" sz="15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5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sacrificados</a:t>
            </a:r>
            <a:r>
              <a:rPr lang="en-GB" sz="15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5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mensualmente</a:t>
            </a:r>
            <a:r>
              <a:rPr lang="en-GB" sz="15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5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</a:t>
            </a:r>
            <a:r>
              <a:rPr lang="en-GB" sz="15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Victoria, Australia</a:t>
            </a:r>
            <a:endParaRPr sz="15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g) Total de </a:t>
            </a:r>
            <a:r>
              <a:rPr lang="en-GB" sz="15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linces</a:t>
            </a:r>
            <a:r>
              <a:rPr lang="en-GB" sz="15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5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atrapados</a:t>
            </a:r>
            <a:r>
              <a:rPr lang="en-GB" sz="15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5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</a:t>
            </a:r>
            <a:r>
              <a:rPr lang="en-GB" sz="15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el </a:t>
            </a:r>
            <a:r>
              <a:rPr lang="en-GB" sz="15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río</a:t>
            </a:r>
            <a:r>
              <a:rPr lang="en-GB" sz="15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McKenzie (</a:t>
            </a:r>
            <a:r>
              <a:rPr lang="en-GB" sz="15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Canadá</a:t>
            </a:r>
            <a:r>
              <a:rPr lang="en-GB" sz="15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sz="15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h) </a:t>
            </a:r>
            <a:r>
              <a:rPr lang="en-GB" sz="15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Producción</a:t>
            </a:r>
            <a:r>
              <a:rPr lang="en-GB" sz="15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5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cervezera</a:t>
            </a:r>
            <a:r>
              <a:rPr lang="en-GB" sz="15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5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mensual</a:t>
            </a:r>
            <a:r>
              <a:rPr lang="en-GB" sz="15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5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</a:t>
            </a:r>
            <a:r>
              <a:rPr lang="en-GB" sz="15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Australia</a:t>
            </a:r>
            <a:endParaRPr sz="15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lang="en-GB" sz="15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) </a:t>
            </a:r>
            <a:r>
              <a:rPr lang="en-GB" sz="15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Producción</a:t>
            </a:r>
            <a:r>
              <a:rPr lang="en-GB" sz="15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5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eléctrica</a:t>
            </a:r>
            <a:r>
              <a:rPr lang="en-GB" sz="15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5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mensual</a:t>
            </a:r>
            <a:r>
              <a:rPr lang="en-GB" sz="15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5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</a:t>
            </a:r>
            <a:r>
              <a:rPr lang="en-GB" sz="15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Australia.</a:t>
            </a:r>
            <a:endParaRPr sz="15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1" name="Google Shape;111;ga8b485b1ff_0_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94350" y="1690825"/>
            <a:ext cx="6075049" cy="443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a231b88e58_0_24"/>
          <p:cNvSpPr txBox="1"/>
          <p:nvPr/>
        </p:nvSpPr>
        <p:spPr>
          <a:xfrm>
            <a:off x="637450" y="1544000"/>
            <a:ext cx="4564865" cy="474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No podemos predecir todo de golpe, utilizando el </a:t>
            </a:r>
            <a:r>
              <a:rPr lang="es-ES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DataFrame</a:t>
            </a:r>
            <a:r>
              <a:rPr lang="es-ES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según lo tenemos, pues entonces estaríamos tomando los valores reales cada día.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s-ES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Si tomamos valores reales cada día, estaremos limitando nuestro espacio de predicción a solo un día, pues no dispondremos de ese valor a la hora de predecir.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s-ES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Por lo tanto, para poder hacer una predicción con un espacio temporal adecuado, tendremos que ir prediciendo uno a uno (según el eje temporal, ya sea día a día, mes a mes, año a año…). En cada iteración, generaremos la nueva fila para predecir, que estará compuesta por los desfases, donde: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s-ES" b="1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lag_1 </a:t>
            </a:r>
            <a:r>
              <a:rPr lang="es-ES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será el valor  que hemos predicho en la iteración anterior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Resto de </a:t>
            </a:r>
            <a:r>
              <a:rPr lang="es-ES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lags</a:t>
            </a:r>
            <a:r>
              <a:rPr lang="es-ES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serán el desfase de lo que teníamos en la anterior: lag_2 tomará el valor del lag_1 anterior, lag_3 tomará el valor del lag_2 anterior…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+mj-lt"/>
              <a:buAutoNum type="arabicPeriod"/>
            </a:pPr>
            <a:endParaRPr lang="es-ES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0" name="Google Shape;340;ga231b88e58_0_24"/>
          <p:cNvSpPr txBox="1">
            <a:spLocks noGrp="1"/>
          </p:cNvSpPr>
          <p:nvPr>
            <p:ph type="title"/>
          </p:nvPr>
        </p:nvSpPr>
        <p:spPr>
          <a:xfrm>
            <a:off x="492625" y="319550"/>
            <a:ext cx="10515600" cy="10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 sz="3700" dirty="0" err="1">
                <a:solidFill>
                  <a:srgbClr val="FF0000"/>
                </a:solidFill>
              </a:rPr>
              <a:t>Otros</a:t>
            </a:r>
            <a:r>
              <a:rPr lang="en-GB" sz="3700" dirty="0">
                <a:solidFill>
                  <a:srgbClr val="FF0000"/>
                </a:solidFill>
              </a:rPr>
              <a:t> </a:t>
            </a:r>
            <a:r>
              <a:rPr lang="en-GB" sz="3700" dirty="0" err="1">
                <a:solidFill>
                  <a:srgbClr val="FF0000"/>
                </a:solidFill>
              </a:rPr>
              <a:t>modelos</a:t>
            </a:r>
            <a:r>
              <a:rPr lang="en-GB" sz="3700" dirty="0">
                <a:solidFill>
                  <a:srgbClr val="FF0000"/>
                </a:solidFill>
              </a:rPr>
              <a:t>: </a:t>
            </a:r>
            <a:r>
              <a:rPr lang="en-GB" sz="3700" dirty="0" err="1">
                <a:solidFill>
                  <a:srgbClr val="FF0000"/>
                </a:solidFill>
              </a:rPr>
              <a:t>Predicción</a:t>
            </a:r>
            <a:endParaRPr sz="3700" dirty="0"/>
          </a:p>
        </p:txBody>
      </p:sp>
      <p:graphicFrame>
        <p:nvGraphicFramePr>
          <p:cNvPr id="7" name="Tabla 6">
            <a:extLst>
              <a:ext uri="{FF2B5EF4-FFF2-40B4-BE49-F238E27FC236}">
                <a16:creationId xmlns:a16="http://schemas.microsoft.com/office/drawing/2014/main" id="{842B01CB-56BF-4AB1-B4CD-0BC15CB43EFD}"/>
              </a:ext>
            </a:extLst>
          </p:cNvPr>
          <p:cNvGraphicFramePr>
            <a:graphicFrameLocks noGrp="1"/>
          </p:cNvGraphicFramePr>
          <p:nvPr/>
        </p:nvGraphicFramePr>
        <p:xfrm>
          <a:off x="6602521" y="1989173"/>
          <a:ext cx="4092179" cy="3246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6968">
                  <a:extLst>
                    <a:ext uri="{9D8B030D-6E8A-4147-A177-3AD203B41FA5}">
                      <a16:colId xmlns:a16="http://schemas.microsoft.com/office/drawing/2014/main" val="345179046"/>
                    </a:ext>
                  </a:extLst>
                </a:gridCol>
                <a:gridCol w="773430">
                  <a:extLst>
                    <a:ext uri="{9D8B030D-6E8A-4147-A177-3AD203B41FA5}">
                      <a16:colId xmlns:a16="http://schemas.microsoft.com/office/drawing/2014/main" val="1363746470"/>
                    </a:ext>
                  </a:extLst>
                </a:gridCol>
                <a:gridCol w="705168">
                  <a:extLst>
                    <a:ext uri="{9D8B030D-6E8A-4147-A177-3AD203B41FA5}">
                      <a16:colId xmlns:a16="http://schemas.microsoft.com/office/drawing/2014/main" val="2160559471"/>
                    </a:ext>
                  </a:extLst>
                </a:gridCol>
                <a:gridCol w="705168">
                  <a:extLst>
                    <a:ext uri="{9D8B030D-6E8A-4147-A177-3AD203B41FA5}">
                      <a16:colId xmlns:a16="http://schemas.microsoft.com/office/drawing/2014/main" val="382404343"/>
                    </a:ext>
                  </a:extLst>
                </a:gridCol>
                <a:gridCol w="771445">
                  <a:extLst>
                    <a:ext uri="{9D8B030D-6E8A-4147-A177-3AD203B41FA5}">
                      <a16:colId xmlns:a16="http://schemas.microsoft.com/office/drawing/2014/main" val="22956133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lag_3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lag_2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lag_1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target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67674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2019-02-01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2581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s-ES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…</a:t>
                      </a:r>
                      <a:endParaRPr kumimoji="0" lang="es-E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s-ES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…</a:t>
                      </a:r>
                      <a:endParaRPr kumimoji="0" lang="es-E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s-ES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…</a:t>
                      </a:r>
                      <a:endParaRPr kumimoji="0" lang="es-E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s-ES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…</a:t>
                      </a:r>
                      <a:endParaRPr kumimoji="0" lang="es-E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s-ES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813507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ES" dirty="0"/>
                        <a:t>2020-02-17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s-ES" sz="14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25</a:t>
                      </a:r>
                    </a:p>
                  </a:txBody>
                  <a:tcPr marL="72540" marR="72540" marT="36270" marB="36270"/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s-ES" sz="14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32</a:t>
                      </a:r>
                    </a:p>
                  </a:txBody>
                  <a:tcPr marL="72540" marR="72540" marT="36270" marB="36270"/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s-ES" sz="14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31</a:t>
                      </a:r>
                    </a:p>
                  </a:txBody>
                  <a:tcPr marL="72540" marR="72540" marT="36270" marB="36270"/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s-ES" sz="14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10</a:t>
                      </a:r>
                    </a:p>
                  </a:txBody>
                  <a:tcPr marL="72540" marR="72540" marT="36270" marB="36270"/>
                </a:tc>
                <a:extLst>
                  <a:ext uri="{0D108BD9-81ED-4DB2-BD59-A6C34878D82A}">
                    <a16:rowId xmlns:a16="http://schemas.microsoft.com/office/drawing/2014/main" val="222304194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ES" dirty="0"/>
                        <a:t>2020-02-18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32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31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10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>
                          <a:solidFill>
                            <a:schemeClr val="accent1"/>
                          </a:solidFill>
                        </a:rPr>
                        <a:t>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898150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r>
                        <a:rPr lang="es-ES" dirty="0"/>
                        <a:t>2020-02-19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31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10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b="0" i="0" u="none" strike="noStrike" cap="none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3</a:t>
                      </a:r>
                      <a:endParaRPr lang="es-ES" dirty="0">
                        <a:solidFill>
                          <a:schemeClr val="accent5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>
                          <a:solidFill>
                            <a:schemeClr val="accent1"/>
                          </a:solidFill>
                        </a:rPr>
                        <a:t>27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551895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ES" dirty="0"/>
                        <a:t>2020-02-20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>
                        <a:solidFill>
                          <a:schemeClr val="accent5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294101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E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3898423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r>
                        <a:rPr lang="es-ES" dirty="0"/>
                        <a:t>2020-03-16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6279995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r>
                        <a:rPr lang="es-ES" dirty="0"/>
                        <a:t>2020-03-17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7920642"/>
                  </a:ext>
                </a:extLst>
              </a:tr>
            </a:tbl>
          </a:graphicData>
        </a:graphic>
      </p:graphicFrame>
      <p:sp>
        <p:nvSpPr>
          <p:cNvPr id="3" name="Abrir llave 2">
            <a:extLst>
              <a:ext uri="{FF2B5EF4-FFF2-40B4-BE49-F238E27FC236}">
                <a16:creationId xmlns:a16="http://schemas.microsoft.com/office/drawing/2014/main" id="{356A10FC-54A8-49E4-8E72-F5CCBD3648EE}"/>
              </a:ext>
            </a:extLst>
          </p:cNvPr>
          <p:cNvSpPr/>
          <p:nvPr/>
        </p:nvSpPr>
        <p:spPr>
          <a:xfrm>
            <a:off x="6334239" y="2409825"/>
            <a:ext cx="268282" cy="94297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Abrir llave 13">
            <a:extLst>
              <a:ext uri="{FF2B5EF4-FFF2-40B4-BE49-F238E27FC236}">
                <a16:creationId xmlns:a16="http://schemas.microsoft.com/office/drawing/2014/main" id="{4D988633-E3C3-434D-ADD1-06298FD4D96B}"/>
              </a:ext>
            </a:extLst>
          </p:cNvPr>
          <p:cNvSpPr/>
          <p:nvPr/>
        </p:nvSpPr>
        <p:spPr>
          <a:xfrm>
            <a:off x="6334239" y="3352800"/>
            <a:ext cx="268282" cy="188249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A4E2FE13-5DA8-46C8-9BA8-66C9899030DF}"/>
              </a:ext>
            </a:extLst>
          </p:cNvPr>
          <p:cNvSpPr txBox="1"/>
          <p:nvPr/>
        </p:nvSpPr>
        <p:spPr>
          <a:xfrm>
            <a:off x="5750425" y="2712035"/>
            <a:ext cx="5838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dirty="0" err="1">
                <a:solidFill>
                  <a:schemeClr val="accent1"/>
                </a:solidFill>
              </a:rPr>
              <a:t>train</a:t>
            </a:r>
            <a:endParaRPr lang="es-ES" sz="1600" dirty="0">
              <a:solidFill>
                <a:schemeClr val="accent1"/>
              </a:solidFill>
            </a:endParaRP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75FDC927-9D2A-4636-867B-00909565C45D}"/>
              </a:ext>
            </a:extLst>
          </p:cNvPr>
          <p:cNvSpPr txBox="1"/>
          <p:nvPr/>
        </p:nvSpPr>
        <p:spPr>
          <a:xfrm>
            <a:off x="5786665" y="3819969"/>
            <a:ext cx="5164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dirty="0">
                <a:solidFill>
                  <a:schemeClr val="accent1"/>
                </a:solidFill>
              </a:rPr>
              <a:t>test</a:t>
            </a:r>
          </a:p>
        </p:txBody>
      </p:sp>
      <p:graphicFrame>
        <p:nvGraphicFramePr>
          <p:cNvPr id="18" name="Tabla 17">
            <a:extLst>
              <a:ext uri="{FF2B5EF4-FFF2-40B4-BE49-F238E27FC236}">
                <a16:creationId xmlns:a16="http://schemas.microsoft.com/office/drawing/2014/main" id="{CFF5EE9A-1BF7-43FF-9FA3-4EA213509217}"/>
              </a:ext>
            </a:extLst>
          </p:cNvPr>
          <p:cNvGraphicFramePr>
            <a:graphicFrameLocks noGrp="1"/>
          </p:cNvGraphicFramePr>
          <p:nvPr/>
        </p:nvGraphicFramePr>
        <p:xfrm>
          <a:off x="10694014" y="1989173"/>
          <a:ext cx="771445" cy="3246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1445">
                  <a:extLst>
                    <a:ext uri="{9D8B030D-6E8A-4147-A177-3AD203B41FA5}">
                      <a16:colId xmlns:a16="http://schemas.microsoft.com/office/drawing/2014/main" val="22956133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ES" dirty="0" err="1"/>
                        <a:t>pred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67674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s-ES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-</a:t>
                      </a:r>
                      <a:endParaRPr kumimoji="0" lang="es-E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2581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s-ES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-</a:t>
                      </a:r>
                      <a:endParaRPr kumimoji="0" lang="es-E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81350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s-ES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30419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s-ES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898150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s-ES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accent6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29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37920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s-E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1100416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3898423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6279995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7920642"/>
                  </a:ext>
                </a:extLst>
              </a:tr>
            </a:tbl>
          </a:graphicData>
        </a:graphic>
      </p:graphicFrame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EF0CF039-4539-4C27-9825-6DDC2EFFBD26}"/>
              </a:ext>
            </a:extLst>
          </p:cNvPr>
          <p:cNvCxnSpPr>
            <a:cxnSpLocks/>
            <a:stCxn id="18" idx="1"/>
          </p:cNvCxnSpPr>
          <p:nvPr/>
        </p:nvCxnSpPr>
        <p:spPr>
          <a:xfrm flipH="1">
            <a:off x="9593862" y="3612233"/>
            <a:ext cx="1100152" cy="2172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814FA59B-1F9A-443C-909B-CD9664BE2D93}"/>
              </a:ext>
            </a:extLst>
          </p:cNvPr>
          <p:cNvCxnSpPr/>
          <p:nvPr/>
        </p:nvCxnSpPr>
        <p:spPr>
          <a:xfrm flipH="1">
            <a:off x="8859645" y="3629469"/>
            <a:ext cx="400050" cy="2000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D17D6C6A-EDD1-4CAA-AD31-53DAC4586DB0}"/>
              </a:ext>
            </a:extLst>
          </p:cNvPr>
          <p:cNvCxnSpPr/>
          <p:nvPr/>
        </p:nvCxnSpPr>
        <p:spPr>
          <a:xfrm flipH="1">
            <a:off x="8159542" y="3629469"/>
            <a:ext cx="400050" cy="2000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ángulo 8">
            <a:extLst>
              <a:ext uri="{FF2B5EF4-FFF2-40B4-BE49-F238E27FC236}">
                <a16:creationId xmlns:a16="http://schemas.microsoft.com/office/drawing/2014/main" id="{4450DB3E-2102-4207-998A-7E89F37BB688}"/>
              </a:ext>
            </a:extLst>
          </p:cNvPr>
          <p:cNvSpPr/>
          <p:nvPr/>
        </p:nvSpPr>
        <p:spPr>
          <a:xfrm>
            <a:off x="923925" y="4629150"/>
            <a:ext cx="4162425" cy="4191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D9580746-096E-484B-B983-0A8C2E91DFE3}"/>
              </a:ext>
            </a:extLst>
          </p:cNvPr>
          <p:cNvSpPr/>
          <p:nvPr/>
        </p:nvSpPr>
        <p:spPr>
          <a:xfrm rot="20918991">
            <a:off x="9055213" y="3511718"/>
            <a:ext cx="2077078" cy="41829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9493292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a231b88e58_0_24"/>
          <p:cNvSpPr txBox="1"/>
          <p:nvPr/>
        </p:nvSpPr>
        <p:spPr>
          <a:xfrm>
            <a:off x="637450" y="1544000"/>
            <a:ext cx="4564865" cy="474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No podemos predecir todo de golpe, utilizando el </a:t>
            </a:r>
            <a:r>
              <a:rPr lang="es-ES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DataFrame</a:t>
            </a:r>
            <a:r>
              <a:rPr lang="es-ES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según lo tenemos, pues entonces estaríamos tomando los valores reales cada día.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s-ES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Si tomamos valores reales cada día, estaremos limitando nuestro espacio de predicción a solo un día, pues no dispondremos de ese valor a la hora de predecir.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s-ES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Por lo tanto, para poder hacer una predicción con un espacio temporal adecuado, tendremos que ir prediciendo uno a uno (según el eje temporal, ya sea día a día, mes a mes, año a año…). En cada iteración, generaremos la nueva fila para predecir, que estará compuesta por los desfases, donde: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s-ES" b="1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lag_1 </a:t>
            </a:r>
            <a:r>
              <a:rPr lang="es-ES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será el valor  que hemos predicho en la iteración anterior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Resto de </a:t>
            </a:r>
            <a:r>
              <a:rPr lang="es-ES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lags</a:t>
            </a:r>
            <a:r>
              <a:rPr lang="es-ES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serán el desfase de lo que teníamos en la anterior: lag_2 tomará el valor del lag_1 anterior, lag_3 tomará el valor del lag_2 anterior…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+mj-lt"/>
              <a:buAutoNum type="arabicPeriod"/>
            </a:pPr>
            <a:endParaRPr lang="es-ES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0" name="Google Shape;340;ga231b88e58_0_24"/>
          <p:cNvSpPr txBox="1">
            <a:spLocks noGrp="1"/>
          </p:cNvSpPr>
          <p:nvPr>
            <p:ph type="title"/>
          </p:nvPr>
        </p:nvSpPr>
        <p:spPr>
          <a:xfrm>
            <a:off x="492625" y="319550"/>
            <a:ext cx="10515600" cy="10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 sz="3700">
                <a:solidFill>
                  <a:srgbClr val="FF0000"/>
                </a:solidFill>
              </a:rPr>
              <a:t>Otros modelos: Predicción</a:t>
            </a:r>
            <a:endParaRPr sz="3700" dirty="0"/>
          </a:p>
        </p:txBody>
      </p:sp>
      <p:graphicFrame>
        <p:nvGraphicFramePr>
          <p:cNvPr id="7" name="Tabla 6">
            <a:extLst>
              <a:ext uri="{FF2B5EF4-FFF2-40B4-BE49-F238E27FC236}">
                <a16:creationId xmlns:a16="http://schemas.microsoft.com/office/drawing/2014/main" id="{842B01CB-56BF-4AB1-B4CD-0BC15CB43EFD}"/>
              </a:ext>
            </a:extLst>
          </p:cNvPr>
          <p:cNvGraphicFramePr>
            <a:graphicFrameLocks noGrp="1"/>
          </p:cNvGraphicFramePr>
          <p:nvPr/>
        </p:nvGraphicFramePr>
        <p:xfrm>
          <a:off x="6602521" y="1989173"/>
          <a:ext cx="4092179" cy="3246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6968">
                  <a:extLst>
                    <a:ext uri="{9D8B030D-6E8A-4147-A177-3AD203B41FA5}">
                      <a16:colId xmlns:a16="http://schemas.microsoft.com/office/drawing/2014/main" val="345179046"/>
                    </a:ext>
                  </a:extLst>
                </a:gridCol>
                <a:gridCol w="773430">
                  <a:extLst>
                    <a:ext uri="{9D8B030D-6E8A-4147-A177-3AD203B41FA5}">
                      <a16:colId xmlns:a16="http://schemas.microsoft.com/office/drawing/2014/main" val="1363746470"/>
                    </a:ext>
                  </a:extLst>
                </a:gridCol>
                <a:gridCol w="705168">
                  <a:extLst>
                    <a:ext uri="{9D8B030D-6E8A-4147-A177-3AD203B41FA5}">
                      <a16:colId xmlns:a16="http://schemas.microsoft.com/office/drawing/2014/main" val="2160559471"/>
                    </a:ext>
                  </a:extLst>
                </a:gridCol>
                <a:gridCol w="705168">
                  <a:extLst>
                    <a:ext uri="{9D8B030D-6E8A-4147-A177-3AD203B41FA5}">
                      <a16:colId xmlns:a16="http://schemas.microsoft.com/office/drawing/2014/main" val="382404343"/>
                    </a:ext>
                  </a:extLst>
                </a:gridCol>
                <a:gridCol w="771445">
                  <a:extLst>
                    <a:ext uri="{9D8B030D-6E8A-4147-A177-3AD203B41FA5}">
                      <a16:colId xmlns:a16="http://schemas.microsoft.com/office/drawing/2014/main" val="22956133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lag_3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lag_2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lag_1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target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67674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2019-02-01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2581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s-ES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…</a:t>
                      </a:r>
                      <a:endParaRPr kumimoji="0" lang="es-E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s-ES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…</a:t>
                      </a:r>
                      <a:endParaRPr kumimoji="0" lang="es-E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s-ES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…</a:t>
                      </a:r>
                      <a:endParaRPr kumimoji="0" lang="es-E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s-ES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…</a:t>
                      </a:r>
                      <a:endParaRPr kumimoji="0" lang="es-E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s-ES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813507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ES" dirty="0"/>
                        <a:t>2020-02-17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s-ES" sz="14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25</a:t>
                      </a:r>
                    </a:p>
                  </a:txBody>
                  <a:tcPr marL="72540" marR="72540" marT="36270" marB="36270"/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s-ES" sz="14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32</a:t>
                      </a:r>
                    </a:p>
                  </a:txBody>
                  <a:tcPr marL="72540" marR="72540" marT="36270" marB="36270"/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s-ES" sz="14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31</a:t>
                      </a:r>
                    </a:p>
                  </a:txBody>
                  <a:tcPr marL="72540" marR="72540" marT="36270" marB="36270"/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s-ES" sz="14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10</a:t>
                      </a:r>
                    </a:p>
                  </a:txBody>
                  <a:tcPr marL="72540" marR="72540" marT="36270" marB="36270"/>
                </a:tc>
                <a:extLst>
                  <a:ext uri="{0D108BD9-81ED-4DB2-BD59-A6C34878D82A}">
                    <a16:rowId xmlns:a16="http://schemas.microsoft.com/office/drawing/2014/main" val="222304194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ES" dirty="0"/>
                        <a:t>2020-02-18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32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31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10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>
                          <a:solidFill>
                            <a:schemeClr val="accent1"/>
                          </a:solidFill>
                        </a:rPr>
                        <a:t>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898150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r>
                        <a:rPr lang="es-ES" dirty="0"/>
                        <a:t>2020-02-19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31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10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b="0" i="0" u="none" strike="noStrike" cap="none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3</a:t>
                      </a:r>
                      <a:endParaRPr lang="es-ES" dirty="0">
                        <a:solidFill>
                          <a:schemeClr val="accent5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>
                          <a:solidFill>
                            <a:schemeClr val="accent1"/>
                          </a:solidFill>
                        </a:rPr>
                        <a:t>27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551895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ES" dirty="0"/>
                        <a:t>2020-02-20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10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b="0" i="0" u="none" strike="noStrike" cap="none" dirty="0">
                          <a:solidFill>
                            <a:schemeClr val="accent5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3</a:t>
                      </a:r>
                      <a:endParaRPr lang="es-ES" dirty="0">
                        <a:solidFill>
                          <a:schemeClr val="accent5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b="0" i="0" u="none" strike="noStrike" cap="none" dirty="0">
                          <a:solidFill>
                            <a:schemeClr val="accent6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29</a:t>
                      </a:r>
                      <a:endParaRPr lang="es-ES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>
                          <a:solidFill>
                            <a:schemeClr val="accent1"/>
                          </a:solidFill>
                        </a:rPr>
                        <a:t>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294101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E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3898423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r>
                        <a:rPr lang="es-ES" dirty="0"/>
                        <a:t>2020-03-16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>
                          <a:solidFill>
                            <a:schemeClr val="accent1"/>
                          </a:solidFill>
                        </a:rPr>
                        <a:t>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6279995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r>
                        <a:rPr lang="es-ES" dirty="0"/>
                        <a:t>2020-03-17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>
                          <a:solidFill>
                            <a:schemeClr val="accent1"/>
                          </a:solidFill>
                        </a:rPr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7920642"/>
                  </a:ext>
                </a:extLst>
              </a:tr>
            </a:tbl>
          </a:graphicData>
        </a:graphic>
      </p:graphicFrame>
      <p:sp>
        <p:nvSpPr>
          <p:cNvPr id="3" name="Abrir llave 2">
            <a:extLst>
              <a:ext uri="{FF2B5EF4-FFF2-40B4-BE49-F238E27FC236}">
                <a16:creationId xmlns:a16="http://schemas.microsoft.com/office/drawing/2014/main" id="{356A10FC-54A8-49E4-8E72-F5CCBD3648EE}"/>
              </a:ext>
            </a:extLst>
          </p:cNvPr>
          <p:cNvSpPr/>
          <p:nvPr/>
        </p:nvSpPr>
        <p:spPr>
          <a:xfrm>
            <a:off x="6334239" y="2409825"/>
            <a:ext cx="268282" cy="94297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Abrir llave 13">
            <a:extLst>
              <a:ext uri="{FF2B5EF4-FFF2-40B4-BE49-F238E27FC236}">
                <a16:creationId xmlns:a16="http://schemas.microsoft.com/office/drawing/2014/main" id="{4D988633-E3C3-434D-ADD1-06298FD4D96B}"/>
              </a:ext>
            </a:extLst>
          </p:cNvPr>
          <p:cNvSpPr/>
          <p:nvPr/>
        </p:nvSpPr>
        <p:spPr>
          <a:xfrm>
            <a:off x="6334239" y="3352800"/>
            <a:ext cx="268282" cy="188249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A4E2FE13-5DA8-46C8-9BA8-66C9899030DF}"/>
              </a:ext>
            </a:extLst>
          </p:cNvPr>
          <p:cNvSpPr txBox="1"/>
          <p:nvPr/>
        </p:nvSpPr>
        <p:spPr>
          <a:xfrm>
            <a:off x="5750425" y="2712035"/>
            <a:ext cx="5838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dirty="0" err="1">
                <a:solidFill>
                  <a:schemeClr val="accent1"/>
                </a:solidFill>
              </a:rPr>
              <a:t>train</a:t>
            </a:r>
            <a:endParaRPr lang="es-ES" sz="1600" dirty="0">
              <a:solidFill>
                <a:schemeClr val="accent1"/>
              </a:solidFill>
            </a:endParaRP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75FDC927-9D2A-4636-867B-00909565C45D}"/>
              </a:ext>
            </a:extLst>
          </p:cNvPr>
          <p:cNvSpPr txBox="1"/>
          <p:nvPr/>
        </p:nvSpPr>
        <p:spPr>
          <a:xfrm>
            <a:off x="5786665" y="3819969"/>
            <a:ext cx="5164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dirty="0">
                <a:solidFill>
                  <a:schemeClr val="accent1"/>
                </a:solidFill>
              </a:rPr>
              <a:t>test</a:t>
            </a:r>
          </a:p>
        </p:txBody>
      </p:sp>
      <p:graphicFrame>
        <p:nvGraphicFramePr>
          <p:cNvPr id="18" name="Tabla 17">
            <a:extLst>
              <a:ext uri="{FF2B5EF4-FFF2-40B4-BE49-F238E27FC236}">
                <a16:creationId xmlns:a16="http://schemas.microsoft.com/office/drawing/2014/main" id="{CFF5EE9A-1BF7-43FF-9FA3-4EA213509217}"/>
              </a:ext>
            </a:extLst>
          </p:cNvPr>
          <p:cNvGraphicFramePr>
            <a:graphicFrameLocks noGrp="1"/>
          </p:cNvGraphicFramePr>
          <p:nvPr/>
        </p:nvGraphicFramePr>
        <p:xfrm>
          <a:off x="10694014" y="1989173"/>
          <a:ext cx="771445" cy="3246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1445">
                  <a:extLst>
                    <a:ext uri="{9D8B030D-6E8A-4147-A177-3AD203B41FA5}">
                      <a16:colId xmlns:a16="http://schemas.microsoft.com/office/drawing/2014/main" val="22956133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ES" dirty="0" err="1"/>
                        <a:t>pred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67674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s-ES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-</a:t>
                      </a:r>
                      <a:endParaRPr kumimoji="0" lang="es-E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2581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s-ES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-</a:t>
                      </a:r>
                      <a:endParaRPr kumimoji="0" lang="es-E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81350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s-ES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30419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s-ES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898150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s-ES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accent6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29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37920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s-ES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1100416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3898423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r>
                        <a:rPr lang="es-ES" dirty="0"/>
                        <a:t>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6279995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r>
                        <a:rPr lang="es-ES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79206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0962981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a2c25b0cc8_0_5"/>
          <p:cNvSpPr txBox="1"/>
          <p:nvPr/>
        </p:nvSpPr>
        <p:spPr>
          <a:xfrm>
            <a:off x="637450" y="1544000"/>
            <a:ext cx="9984600" cy="32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Librería open source de Facebook que permite realizar forecast de series temporales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pip install fbprophet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8" name="Google Shape;348;ga2c25b0cc8_0_5"/>
          <p:cNvSpPr txBox="1">
            <a:spLocks noGrp="1"/>
          </p:cNvSpPr>
          <p:nvPr>
            <p:ph type="title"/>
          </p:nvPr>
        </p:nvSpPr>
        <p:spPr>
          <a:xfrm>
            <a:off x="492625" y="319550"/>
            <a:ext cx="10515600" cy="10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 sz="3700">
                <a:solidFill>
                  <a:srgbClr val="FF0000"/>
                </a:solidFill>
              </a:rPr>
              <a:t>Facebook Prophet</a:t>
            </a:r>
            <a:endParaRPr sz="3700"/>
          </a:p>
        </p:txBody>
      </p:sp>
      <p:pic>
        <p:nvPicPr>
          <p:cNvPr id="349" name="Google Shape;349;ga2c25b0cc8_0_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9400" y="3125975"/>
            <a:ext cx="8269824" cy="247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a8b485b1ff_0_6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>
                <a:solidFill>
                  <a:srgbClr val="FF0000"/>
                </a:solidFill>
              </a:rPr>
              <a:t>Clasificación Series temporales</a:t>
            </a:r>
            <a:endParaRPr/>
          </a:p>
        </p:txBody>
      </p:sp>
      <p:sp>
        <p:nvSpPr>
          <p:cNvPr id="118" name="Google Shape;118;ga8b485b1ff_0_62"/>
          <p:cNvSpPr txBox="1"/>
          <p:nvPr/>
        </p:nvSpPr>
        <p:spPr>
          <a:xfrm>
            <a:off x="4284548" y="1705950"/>
            <a:ext cx="3438300" cy="5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Cantidad</a:t>
            </a:r>
            <a:r>
              <a:rPr lang="en-GB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de variables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9" name="Google Shape;119;ga8b485b1ff_0_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72886" y="2557475"/>
            <a:ext cx="2538400" cy="126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ga8b485b1ff_0_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84555" y="2596448"/>
            <a:ext cx="2932176" cy="1269200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ga8b485b1ff_0_62"/>
          <p:cNvSpPr txBox="1"/>
          <p:nvPr/>
        </p:nvSpPr>
        <p:spPr>
          <a:xfrm>
            <a:off x="2916893" y="2178013"/>
            <a:ext cx="2467500" cy="38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 err="1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rPr>
              <a:t>Univariante</a:t>
            </a:r>
            <a:endParaRPr sz="1500" i="0" u="none" strike="noStrike" cap="none" dirty="0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500" b="0" i="0" u="none" strike="noStrike" cap="none" dirty="0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ga8b485b1ff_0_62"/>
          <p:cNvSpPr txBox="1"/>
          <p:nvPr/>
        </p:nvSpPr>
        <p:spPr>
          <a:xfrm>
            <a:off x="7206823" y="2139038"/>
            <a:ext cx="2467500" cy="38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rPr>
              <a:t>Multivariante</a:t>
            </a:r>
            <a:endParaRPr sz="1500" i="0" u="none" strike="noStrike" cap="none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500" b="0" i="0" u="none" strike="noStrike" cap="none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ga8b485b1ff_0_62"/>
          <p:cNvSpPr txBox="1"/>
          <p:nvPr/>
        </p:nvSpPr>
        <p:spPr>
          <a:xfrm>
            <a:off x="4284548" y="4103588"/>
            <a:ext cx="3438300" cy="5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Tipo de Dato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ga8b485b1ff_0_62"/>
          <p:cNvSpPr txBox="1"/>
          <p:nvPr/>
        </p:nvSpPr>
        <p:spPr>
          <a:xfrm>
            <a:off x="1680049" y="4638163"/>
            <a:ext cx="1435500" cy="38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rPr>
              <a:t>Time Series</a:t>
            </a:r>
            <a:endParaRPr sz="1600" dirty="0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500" i="0" u="none" strike="noStrike" cap="none" dirty="0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500" b="0" i="0" u="none" strike="noStrike" cap="none" dirty="0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8" name="Google Shape;128;ga8b485b1ff_0_62"/>
          <p:cNvPicPr preferRelativeResize="0"/>
          <p:nvPr/>
        </p:nvPicPr>
        <p:blipFill rotWithShape="1">
          <a:blip r:embed="rId5">
            <a:alphaModFix/>
          </a:blip>
          <a:srcRect r="23652"/>
          <a:stretch/>
        </p:blipFill>
        <p:spPr>
          <a:xfrm>
            <a:off x="1228800" y="5206530"/>
            <a:ext cx="2337999" cy="134237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ga8b485b1ff_0_62"/>
          <p:cNvSpPr txBox="1"/>
          <p:nvPr/>
        </p:nvSpPr>
        <p:spPr>
          <a:xfrm>
            <a:off x="5378250" y="4638175"/>
            <a:ext cx="1435500" cy="38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rPr>
              <a:t>Cross-Section</a:t>
            </a:r>
            <a:endParaRPr sz="1600" dirty="0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500" i="0" u="none" strike="noStrike" cap="none" dirty="0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500" b="0" i="0" u="none" strike="noStrike" cap="none" dirty="0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ga8b485b1ff_0_62"/>
          <p:cNvSpPr txBox="1"/>
          <p:nvPr/>
        </p:nvSpPr>
        <p:spPr>
          <a:xfrm>
            <a:off x="9037504" y="4638175"/>
            <a:ext cx="1435500" cy="38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rPr>
              <a:t>Panel</a:t>
            </a:r>
            <a:endParaRPr sz="1600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500" i="0" u="none" strike="noStrike" cap="none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500" b="0" i="0" u="none" strike="noStrike" cap="none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1" name="Google Shape;131;ga8b485b1ff_0_6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34487" y="5197428"/>
            <a:ext cx="2538400" cy="13380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04F67DED-385B-4ED3-8700-59B7D77F8C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40573" y="5206530"/>
            <a:ext cx="2629362" cy="134151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a8b485b1ff_0_55"/>
          <p:cNvSpPr txBox="1">
            <a:spLocks noGrp="1"/>
          </p:cNvSpPr>
          <p:nvPr>
            <p:ph type="title"/>
          </p:nvPr>
        </p:nvSpPr>
        <p:spPr>
          <a:xfrm>
            <a:off x="789500" y="1875050"/>
            <a:ext cx="10515600" cy="25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 dirty="0" err="1">
                <a:solidFill>
                  <a:srgbClr val="FF0000"/>
                </a:solidFill>
              </a:rPr>
              <a:t>Objetivo</a:t>
            </a:r>
            <a:r>
              <a:rPr lang="en-GB" dirty="0">
                <a:solidFill>
                  <a:srgbClr val="FF0000"/>
                </a:solidFill>
              </a:rPr>
              <a:t> de las Series </a:t>
            </a:r>
            <a:r>
              <a:rPr lang="en-GB" dirty="0" err="1">
                <a:solidFill>
                  <a:srgbClr val="FF0000"/>
                </a:solidFill>
              </a:rPr>
              <a:t>Temporales</a:t>
            </a:r>
            <a:endParaRPr dirty="0">
              <a:solidFill>
                <a:srgbClr val="FF0000"/>
              </a:solidFill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 dirty="0" err="1">
                <a:solidFill>
                  <a:srgbClr val="FFFFFF"/>
                </a:solidFill>
              </a:rPr>
              <a:t>Entender</a:t>
            </a:r>
            <a:r>
              <a:rPr lang="en-GB" dirty="0">
                <a:solidFill>
                  <a:srgbClr val="FFFFFF"/>
                </a:solidFill>
              </a:rPr>
              <a:t> el </a:t>
            </a:r>
            <a:r>
              <a:rPr lang="en-GB" dirty="0" err="1">
                <a:solidFill>
                  <a:srgbClr val="FFFFFF"/>
                </a:solidFill>
              </a:rPr>
              <a:t>pasado</a:t>
            </a:r>
            <a:r>
              <a:rPr lang="en-GB" dirty="0">
                <a:solidFill>
                  <a:srgbClr val="FFFFFF"/>
                </a:solidFill>
              </a:rPr>
              <a:t> para </a:t>
            </a:r>
            <a:r>
              <a:rPr lang="en-GB" dirty="0" err="1">
                <a:solidFill>
                  <a:srgbClr val="FFFFFF"/>
                </a:solidFill>
              </a:rPr>
              <a:t>predecir</a:t>
            </a:r>
            <a:r>
              <a:rPr lang="en-GB" dirty="0">
                <a:solidFill>
                  <a:srgbClr val="FFFFFF"/>
                </a:solidFill>
              </a:rPr>
              <a:t> </a:t>
            </a:r>
            <a:r>
              <a:rPr lang="en-GB">
                <a:solidFill>
                  <a:srgbClr val="FFFFFF"/>
                </a:solidFill>
              </a:rPr>
              <a:t>el futuro</a:t>
            </a:r>
            <a:endParaRPr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a8b485b1ff_0_8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 dirty="0" err="1">
                <a:solidFill>
                  <a:srgbClr val="FF0000"/>
                </a:solidFill>
              </a:rPr>
              <a:t>Visualización</a:t>
            </a:r>
            <a:r>
              <a:rPr lang="en-GB" dirty="0">
                <a:solidFill>
                  <a:srgbClr val="FF0000"/>
                </a:solidFill>
              </a:rPr>
              <a:t> Series </a:t>
            </a:r>
            <a:r>
              <a:rPr lang="en-GB" dirty="0" err="1">
                <a:solidFill>
                  <a:srgbClr val="FF0000"/>
                </a:solidFill>
              </a:rPr>
              <a:t>Temporales</a:t>
            </a:r>
            <a:endParaRPr dirty="0"/>
          </a:p>
        </p:txBody>
      </p:sp>
      <p:pic>
        <p:nvPicPr>
          <p:cNvPr id="145" name="Google Shape;145;ga8b485b1ff_0_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200" y="1763850"/>
            <a:ext cx="4944452" cy="17403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ga8b485b1ff_0_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32398" y="1763850"/>
            <a:ext cx="5321403" cy="40232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ga8b485b1ff_0_8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8200" y="3614984"/>
            <a:ext cx="4944452" cy="21720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a8b485b1ff_0_23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FF0000"/>
              </a:buClr>
              <a:buSzPts val="4400"/>
            </a:pPr>
            <a:r>
              <a:rPr lang="en-GB" dirty="0" err="1">
                <a:solidFill>
                  <a:srgbClr val="FF0000"/>
                </a:solidFill>
              </a:rPr>
              <a:t>Visualización</a:t>
            </a:r>
            <a:r>
              <a:rPr lang="en-GB" dirty="0">
                <a:solidFill>
                  <a:srgbClr val="FF0000"/>
                </a:solidFill>
              </a:rPr>
              <a:t> Series </a:t>
            </a:r>
            <a:r>
              <a:rPr lang="en-GB" dirty="0" err="1">
                <a:solidFill>
                  <a:srgbClr val="FF0000"/>
                </a:solidFill>
              </a:rPr>
              <a:t>Temporales</a:t>
            </a:r>
            <a:endParaRPr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9CCAF1AC-5B51-4D57-81AA-7C7F3D1E11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152" y="2350354"/>
            <a:ext cx="4928366" cy="13257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a8b485b1ff_0_23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FF0000"/>
              </a:buClr>
              <a:buSzPts val="4400"/>
            </a:pPr>
            <a:r>
              <a:rPr lang="en-GB" dirty="0" err="1">
                <a:solidFill>
                  <a:srgbClr val="FF0000"/>
                </a:solidFill>
              </a:rPr>
              <a:t>Visualización</a:t>
            </a:r>
            <a:r>
              <a:rPr lang="en-GB" dirty="0">
                <a:solidFill>
                  <a:srgbClr val="FF0000"/>
                </a:solidFill>
              </a:rPr>
              <a:t> Series </a:t>
            </a:r>
            <a:r>
              <a:rPr lang="en-GB" dirty="0" err="1">
                <a:solidFill>
                  <a:srgbClr val="FF0000"/>
                </a:solidFill>
              </a:rPr>
              <a:t>Temporales</a:t>
            </a:r>
            <a:endParaRPr dirty="0"/>
          </a:p>
        </p:txBody>
      </p:sp>
      <p:pic>
        <p:nvPicPr>
          <p:cNvPr id="154" name="Google Shape;154;ga8b485b1ff_0_2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02161" y="2108950"/>
            <a:ext cx="5194764" cy="1808508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ga8b485b1ff_0_231"/>
          <p:cNvSpPr txBox="1"/>
          <p:nvPr/>
        </p:nvSpPr>
        <p:spPr>
          <a:xfrm>
            <a:off x="760275" y="2438475"/>
            <a:ext cx="4446600" cy="10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Si tenemos muchas irregularidades en la serie temporal, podemos aplicar varias técnicas para la mejora de la visualización</a:t>
            </a:r>
            <a:endParaRPr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6" name="Google Shape;156;ga8b485b1ff_0_2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2200" y="4635059"/>
            <a:ext cx="5194763" cy="1843631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ga8b485b1ff_0_231"/>
          <p:cNvSpPr txBox="1"/>
          <p:nvPr/>
        </p:nvSpPr>
        <p:spPr>
          <a:xfrm>
            <a:off x="1749825" y="4074913"/>
            <a:ext cx="2467500" cy="38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rPr>
              <a:t>Rolling</a:t>
            </a:r>
            <a:endParaRPr sz="1500" i="0" u="none" strike="noStrike" cap="none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500" b="0" i="0" u="none" strike="noStrike" cap="none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ga8b485b1ff_0_231"/>
          <p:cNvSpPr txBox="1"/>
          <p:nvPr/>
        </p:nvSpPr>
        <p:spPr>
          <a:xfrm>
            <a:off x="7386750" y="1609713"/>
            <a:ext cx="2467500" cy="38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rPr>
              <a:t>Resample</a:t>
            </a:r>
            <a:endParaRPr sz="1500" i="0" u="none" strike="noStrike" cap="none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500" b="0" i="0" u="none" strike="noStrike" cap="none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ga8b485b1ff_0_231"/>
          <p:cNvSpPr txBox="1"/>
          <p:nvPr/>
        </p:nvSpPr>
        <p:spPr>
          <a:xfrm>
            <a:off x="7386750" y="4144013"/>
            <a:ext cx="2467500" cy="38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rPr>
              <a:t>Differenciating</a:t>
            </a:r>
            <a:endParaRPr sz="1500" i="0" u="none" strike="noStrike" cap="none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500" b="0" i="0" u="none" strike="noStrike" cap="none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0" name="Google Shape;160;ga8b485b1ff_0_2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59025" y="4589233"/>
            <a:ext cx="5194774" cy="193529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542047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F0000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12979</TotalTime>
  <Words>3584</Words>
  <Application>Microsoft Office PowerPoint</Application>
  <PresentationFormat>Panorámica</PresentationFormat>
  <Paragraphs>784</Paragraphs>
  <Slides>42</Slides>
  <Notes>42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42</vt:i4>
      </vt:variant>
    </vt:vector>
  </HeadingPairs>
  <TitlesOfParts>
    <vt:vector size="45" baseType="lpstr">
      <vt:lpstr>Arial</vt:lpstr>
      <vt:lpstr>Calibri</vt:lpstr>
      <vt:lpstr>Office Theme</vt:lpstr>
      <vt:lpstr>Machine Learning – Series Temporales</vt:lpstr>
      <vt:lpstr>Series Temporales Analítica</vt:lpstr>
      <vt:lpstr>¿Qué es una Serie Temporal (o Time Series)?</vt:lpstr>
      <vt:lpstr>Algunos ejemplos</vt:lpstr>
      <vt:lpstr>Clasificación Series temporales</vt:lpstr>
      <vt:lpstr>Objetivo de las Series Temporales Entender el pasado para predecir el futuro</vt:lpstr>
      <vt:lpstr>Visualización Series Temporales</vt:lpstr>
      <vt:lpstr>Visualización Series Temporales</vt:lpstr>
      <vt:lpstr>Visualización Series Temporales</vt:lpstr>
      <vt:lpstr>Componentes de una Serie Temporal</vt:lpstr>
      <vt:lpstr>Descomposiciones Aditiva y Multiplicativa</vt:lpstr>
      <vt:lpstr>Estacionariedad</vt:lpstr>
      <vt:lpstr>¿Cómo compruebo si una serie es Estacionaria?</vt:lpstr>
      <vt:lpstr>Deseasonalize</vt:lpstr>
      <vt:lpstr>¿Cómo compruebo que el TS es seasonal?</vt:lpstr>
      <vt:lpstr>Missings</vt:lpstr>
      <vt:lpstr>Time Series Modelos de predicción</vt:lpstr>
      <vt:lpstr>Modelos de smoothing</vt:lpstr>
      <vt:lpstr>Smoothing</vt:lpstr>
      <vt:lpstr>Simple Exponential Smoothing (SES)</vt:lpstr>
      <vt:lpstr>Double Exponential Smoothing (DES)</vt:lpstr>
      <vt:lpstr>Triple Exponential Smoothing (TES)</vt:lpstr>
      <vt:lpstr>Técnicas de regresión</vt:lpstr>
      <vt:lpstr>Auto Regressive (AR)</vt:lpstr>
      <vt:lpstr>ARIMA</vt:lpstr>
      <vt:lpstr>Valor differencing (d)</vt:lpstr>
      <vt:lpstr>Valores p y q óptimos</vt:lpstr>
      <vt:lpstr>Valores p y q óptimos</vt:lpstr>
      <vt:lpstr>SARIMA</vt:lpstr>
      <vt:lpstr>Otros modelos</vt:lpstr>
      <vt:lpstr>Otros modelos</vt:lpstr>
      <vt:lpstr>Otros modelos</vt:lpstr>
      <vt:lpstr>Otros modelos</vt:lpstr>
      <vt:lpstr>Otros modelos</vt:lpstr>
      <vt:lpstr>Otros modelos</vt:lpstr>
      <vt:lpstr>Otros modelos</vt:lpstr>
      <vt:lpstr>Otros modelos: Predicción</vt:lpstr>
      <vt:lpstr>Otros modelos: Predicción</vt:lpstr>
      <vt:lpstr>Otros modelos: Predicción</vt:lpstr>
      <vt:lpstr>Otros modelos: Predicción</vt:lpstr>
      <vt:lpstr>Otros modelos: Predicción</vt:lpstr>
      <vt:lpstr>Facebook Prophet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 – Time Series</dc:title>
  <dc:creator>Gabriel VT</dc:creator>
  <cp:lastModifiedBy>TheBridge</cp:lastModifiedBy>
  <cp:revision>40</cp:revision>
  <dcterms:created xsi:type="dcterms:W3CDTF">2020-05-12T19:48:30Z</dcterms:created>
  <dcterms:modified xsi:type="dcterms:W3CDTF">2021-03-19T16:59:22Z</dcterms:modified>
</cp:coreProperties>
</file>